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9" r:id="rId5"/>
    <p:sldId id="270" r:id="rId6"/>
    <p:sldId id="258" r:id="rId7"/>
    <p:sldId id="257" r:id="rId8"/>
    <p:sldId id="259" r:id="rId9"/>
    <p:sldId id="260" r:id="rId10"/>
    <p:sldId id="266" r:id="rId11"/>
    <p:sldId id="275" r:id="rId12"/>
    <p:sldId id="281" r:id="rId13"/>
    <p:sldId id="273" r:id="rId14"/>
    <p:sldId id="276" r:id="rId15"/>
    <p:sldId id="277" r:id="rId16"/>
    <p:sldId id="282" r:id="rId17"/>
    <p:sldId id="263" r:id="rId18"/>
    <p:sldId id="264" r:id="rId19"/>
    <p:sldId id="265" r:id="rId20"/>
    <p:sldId id="261" r:id="rId21"/>
    <p:sldId id="280" r:id="rId22"/>
    <p:sldId id="283" r:id="rId23"/>
    <p:sldId id="274" r:id="rId24"/>
    <p:sldId id="262" r:id="rId25"/>
    <p:sldId id="279" r:id="rId26"/>
    <p:sldId id="278" r:id="rId27"/>
    <p:sldId id="271" r:id="rId28"/>
    <p:sldId id="272" r:id="rId29"/>
  </p:sldIdLst>
  <p:sldSz cx="12192000" cy="6858000"/>
  <p:notesSz cx="6858000" cy="9144000"/>
  <p:defaultTextStyle>
    <a:defPPr lvl="0">
      <a:defRPr lang="en-US"/>
    </a:defPPr>
    <a:lvl1pPr marL="0" lvl="1" algn="l" defTabSz="914400" rtl="0" eaLnBrk="1" latinLnBrk="0" hangingPunct="1">
      <a:defRPr sz="1800" kern="1200">
        <a:solidFill>
          <a:schemeClr val="tx1"/>
        </a:solidFill>
        <a:latin typeface="+mn-lt"/>
        <a:ea typeface="+mn-ea"/>
        <a:cs typeface="+mn-cs"/>
      </a:defRPr>
    </a:lvl1pPr>
    <a:lvl2pPr marL="457200" lvl="2" algn="l" defTabSz="914400" rtl="0" eaLnBrk="1" latinLnBrk="0" hangingPunct="1">
      <a:defRPr sz="1800" kern="1200">
        <a:solidFill>
          <a:schemeClr val="tx1"/>
        </a:solidFill>
        <a:latin typeface="+mn-lt"/>
        <a:ea typeface="+mn-ea"/>
        <a:cs typeface="+mn-cs"/>
      </a:defRPr>
    </a:lvl2pPr>
    <a:lvl3pPr marL="914400" lvl="3" algn="l" defTabSz="914400" rtl="0" eaLnBrk="1" latinLnBrk="0" hangingPunct="1">
      <a:defRPr sz="1800" kern="1200">
        <a:solidFill>
          <a:schemeClr val="tx1"/>
        </a:solidFill>
        <a:latin typeface="+mn-lt"/>
        <a:ea typeface="+mn-ea"/>
        <a:cs typeface="+mn-cs"/>
      </a:defRPr>
    </a:lvl3pPr>
    <a:lvl4pPr marL="1371600" lvl="4"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86"/>
    <a:srgbClr val="E14101"/>
    <a:srgbClr val="97C7D5"/>
    <a:srgbClr val="007E9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23" autoAdjust="0"/>
    <p:restoredTop sz="94660"/>
  </p:normalViewPr>
  <p:slideViewPr>
    <p:cSldViewPr snapToGrid="0">
      <p:cViewPr varScale="1">
        <p:scale>
          <a:sx n="111" d="100"/>
          <a:sy n="111" d="100"/>
        </p:scale>
        <p:origin x="846" y="1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Лист1!$B$1</c:f>
              <c:strCache>
                <c:ptCount val="1"/>
                <c:pt idx="0">
                  <c:v>Продажи</c:v>
                </c:pt>
              </c:strCache>
            </c:strRef>
          </c:tx>
          <c:spPr>
            <a:solidFill>
              <a:srgbClr val="007E94"/>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2-4CD1-42A3-A4AA-2E348129A8BD}"/>
              </c:ext>
            </c:extLst>
          </c:dPt>
          <c:dPt>
            <c:idx val="1"/>
            <c:bubble3D val="0"/>
            <c:spPr>
              <a:solidFill>
                <a:srgbClr val="E14101"/>
              </a:solidFill>
              <a:ln w="19050">
                <a:solidFill>
                  <a:schemeClr val="lt1"/>
                </a:solidFill>
              </a:ln>
              <a:effectLst/>
            </c:spPr>
            <c:extLst>
              <c:ext xmlns:c16="http://schemas.microsoft.com/office/drawing/2014/chart" uri="{C3380CC4-5D6E-409C-BE32-E72D297353CC}">
                <c16:uniqueId val="{00000001-4CD1-42A3-A4AA-2E348129A8BD}"/>
              </c:ext>
            </c:extLst>
          </c:dPt>
          <c:dPt>
            <c:idx val="2"/>
            <c:bubble3D val="0"/>
            <c:spPr>
              <a:solidFill>
                <a:srgbClr val="007E94"/>
              </a:solidFill>
              <a:ln w="19050">
                <a:solidFill>
                  <a:schemeClr val="lt1"/>
                </a:solidFill>
              </a:ln>
              <a:effectLst/>
            </c:spPr>
            <c:extLst>
              <c:ext xmlns:c16="http://schemas.microsoft.com/office/drawing/2014/chart" uri="{C3380CC4-5D6E-409C-BE32-E72D297353CC}">
                <c16:uniqueId val="{00000005-4D4B-4527-9E63-B133B7238C48}"/>
              </c:ext>
            </c:extLst>
          </c:dPt>
          <c:dPt>
            <c:idx val="3"/>
            <c:bubble3D val="0"/>
            <c:spPr>
              <a:solidFill>
                <a:srgbClr val="007E94"/>
              </a:solidFill>
              <a:ln w="19050">
                <a:solidFill>
                  <a:schemeClr val="lt1"/>
                </a:solidFill>
              </a:ln>
              <a:effectLst/>
            </c:spPr>
            <c:extLst>
              <c:ext xmlns:c16="http://schemas.microsoft.com/office/drawing/2014/chart" uri="{C3380CC4-5D6E-409C-BE32-E72D297353CC}">
                <c16:uniqueId val="{00000007-4D4B-4527-9E63-B133B7238C48}"/>
              </c:ext>
            </c:extLst>
          </c:dPt>
          <c:cat>
            <c:strRef>
              <c:f>Лист1!$A$2:$A$5</c:f>
              <c:strCache>
                <c:ptCount val="3"/>
                <c:pt idx="0">
                  <c:v>Кв. 1</c:v>
                </c:pt>
                <c:pt idx="1">
                  <c:v>Кв. 2</c:v>
                </c:pt>
                <c:pt idx="2">
                  <c:v>Кв. 3</c:v>
                </c:pt>
              </c:strCache>
            </c:strRef>
          </c:cat>
          <c:val>
            <c:numRef>
              <c:f>Лист1!$B$2:$B$5</c:f>
              <c:numCache>
                <c:formatCode>General</c:formatCode>
                <c:ptCount val="4"/>
                <c:pt idx="0">
                  <c:v>33.299999999999997</c:v>
                </c:pt>
                <c:pt idx="1">
                  <c:v>33.299999999999997</c:v>
                </c:pt>
                <c:pt idx="2">
                  <c:v>33.299999999999997</c:v>
                </c:pt>
              </c:numCache>
            </c:numRef>
          </c:val>
          <c:extLst>
            <c:ext xmlns:c16="http://schemas.microsoft.com/office/drawing/2014/chart" uri="{C3380CC4-5D6E-409C-BE32-E72D297353CC}">
              <c16:uniqueId val="{00000000-4CD1-42A3-A4AA-2E348129A8BD}"/>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CF6F261-D673-4834-AFDD-35ED709E3B95}"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ru-RU"/>
        </a:p>
      </dgm:t>
    </dgm:pt>
    <dgm:pt modelId="{9555A9A7-DC8F-4E95-B8F3-058E6533E8E3}">
      <dgm:prSet phldrT="[Текст]"/>
      <dgm:spPr/>
      <dgm:t>
        <a:bodyPr/>
        <a:lstStyle/>
        <a:p>
          <a:r>
            <a:rPr lang="ru-RU" dirty="0">
              <a:solidFill>
                <a:srgbClr val="002060"/>
              </a:solidFill>
              <a:latin typeface="Arial" panose="020B0604020202020204" pitchFamily="34" charset="0"/>
              <a:ea typeface="Symbol" panose="05050102010706020507" pitchFamily="18" charset="2"/>
              <a:cs typeface="Arial" panose="020B0604020202020204" pitchFamily="34" charset="0"/>
            </a:rPr>
            <a:t>учреждения</a:t>
          </a:r>
          <a:r>
            <a:rPr lang="ru-RU" spc="-20" dirty="0">
              <a:solidFill>
                <a:srgbClr val="002060"/>
              </a:solidFill>
              <a:latin typeface="Arial" panose="020B0604020202020204" pitchFamily="34" charset="0"/>
              <a:ea typeface="Symbol" panose="05050102010706020507" pitchFamily="18" charset="2"/>
              <a:cs typeface="Arial" panose="020B0604020202020204" pitchFamily="34" charset="0"/>
            </a:rPr>
            <a:t> </a:t>
          </a:r>
          <a:r>
            <a:rPr lang="ru-RU" dirty="0">
              <a:solidFill>
                <a:srgbClr val="002060"/>
              </a:solidFill>
              <a:latin typeface="Arial" panose="020B0604020202020204" pitchFamily="34" charset="0"/>
              <a:ea typeface="Symbol" panose="05050102010706020507" pitchFamily="18" charset="2"/>
              <a:cs typeface="Arial" panose="020B0604020202020204" pitchFamily="34" charset="0"/>
            </a:rPr>
            <a:t>и</a:t>
          </a:r>
          <a:r>
            <a:rPr lang="ru-RU" spc="-20" dirty="0">
              <a:solidFill>
                <a:srgbClr val="002060"/>
              </a:solidFill>
              <a:latin typeface="Arial" panose="020B0604020202020204" pitchFamily="34" charset="0"/>
              <a:ea typeface="Symbol" panose="05050102010706020507" pitchFamily="18" charset="2"/>
              <a:cs typeface="Arial" panose="020B0604020202020204" pitchFamily="34" charset="0"/>
            </a:rPr>
            <a:t> </a:t>
          </a:r>
          <a:r>
            <a:rPr lang="ru-RU" dirty="0">
              <a:solidFill>
                <a:srgbClr val="002060"/>
              </a:solidFill>
              <a:latin typeface="Arial" panose="020B0604020202020204" pitchFamily="34" charset="0"/>
              <a:ea typeface="Symbol" panose="05050102010706020507" pitchFamily="18" charset="2"/>
              <a:cs typeface="Arial" panose="020B0604020202020204" pitchFamily="34" charset="0"/>
            </a:rPr>
            <a:t>организации</a:t>
          </a:r>
          <a:r>
            <a:rPr lang="ru-RU" spc="-15" dirty="0">
              <a:solidFill>
                <a:srgbClr val="002060"/>
              </a:solidFill>
              <a:latin typeface="Arial" panose="020B0604020202020204" pitchFamily="34" charset="0"/>
              <a:ea typeface="Symbol" panose="05050102010706020507" pitchFamily="18" charset="2"/>
              <a:cs typeface="Arial" panose="020B0604020202020204" pitchFamily="34" charset="0"/>
            </a:rPr>
            <a:t> </a:t>
          </a:r>
          <a:r>
            <a:rPr lang="ru-RU" dirty="0">
              <a:solidFill>
                <a:srgbClr val="002060"/>
              </a:solidFill>
              <a:latin typeface="Arial" panose="020B0604020202020204" pitchFamily="34" charset="0"/>
              <a:ea typeface="Symbol" panose="05050102010706020507" pitchFamily="18" charset="2"/>
              <a:cs typeface="Arial" panose="020B0604020202020204" pitchFamily="34" charset="0"/>
            </a:rPr>
            <a:t>социальной</a:t>
          </a:r>
          <a:r>
            <a:rPr lang="ru-RU" spc="-25" dirty="0">
              <a:solidFill>
                <a:srgbClr val="002060"/>
              </a:solidFill>
              <a:latin typeface="Arial" panose="020B0604020202020204" pitchFamily="34" charset="0"/>
              <a:ea typeface="Symbol" panose="05050102010706020507" pitchFamily="18" charset="2"/>
              <a:cs typeface="Arial" panose="020B0604020202020204" pitchFamily="34" charset="0"/>
            </a:rPr>
            <a:t> </a:t>
          </a:r>
          <a:r>
            <a:rPr lang="ru-RU" dirty="0">
              <a:solidFill>
                <a:srgbClr val="002060"/>
              </a:solidFill>
              <a:latin typeface="Arial" panose="020B0604020202020204" pitchFamily="34" charset="0"/>
              <a:ea typeface="Symbol" panose="05050102010706020507" pitchFamily="18" charset="2"/>
              <a:cs typeface="Arial" panose="020B0604020202020204" pitchFamily="34" charset="0"/>
            </a:rPr>
            <a:t>сферы, находящиеся в региональной или муниципальной собственности</a:t>
          </a:r>
          <a:endParaRPr lang="ru-RU" dirty="0">
            <a:solidFill>
              <a:srgbClr val="002060"/>
            </a:solidFill>
            <a:latin typeface="Arial" panose="020B0604020202020204" pitchFamily="34" charset="0"/>
            <a:cs typeface="Arial" panose="020B0604020202020204" pitchFamily="34" charset="0"/>
          </a:endParaRPr>
        </a:p>
      </dgm:t>
    </dgm:pt>
    <dgm:pt modelId="{56CA9741-0E5A-44BE-906E-022C38305F1D}" type="parTrans" cxnId="{C434C876-BAC5-4D60-A981-F75229621431}">
      <dgm:prSet/>
      <dgm:spPr/>
      <dgm:t>
        <a:bodyPr/>
        <a:lstStyle/>
        <a:p>
          <a:endParaRPr lang="ru-RU">
            <a:solidFill>
              <a:srgbClr val="002060"/>
            </a:solidFill>
            <a:latin typeface="Arial" panose="020B0604020202020204" pitchFamily="34" charset="0"/>
            <a:cs typeface="Arial" panose="020B0604020202020204" pitchFamily="34" charset="0"/>
          </a:endParaRPr>
        </a:p>
      </dgm:t>
    </dgm:pt>
    <dgm:pt modelId="{87F3D067-85F1-4003-8103-B1384B3ECFEB}" type="sibTrans" cxnId="{C434C876-BAC5-4D60-A981-F75229621431}">
      <dgm:prSet/>
      <dgm:spPr/>
      <dgm:t>
        <a:bodyPr/>
        <a:lstStyle/>
        <a:p>
          <a:endParaRPr lang="ru-RU">
            <a:solidFill>
              <a:srgbClr val="002060"/>
            </a:solidFill>
            <a:latin typeface="Arial" panose="020B0604020202020204" pitchFamily="34" charset="0"/>
            <a:cs typeface="Arial" panose="020B0604020202020204" pitchFamily="34" charset="0"/>
          </a:endParaRPr>
        </a:p>
      </dgm:t>
    </dgm:pt>
    <dgm:pt modelId="{E85C6C67-EDF1-4E15-9218-CA6D1EC1F5E7}" type="pres">
      <dgm:prSet presAssocID="{7CF6F261-D673-4834-AFDD-35ED709E3B95}" presName="Name0" presStyleCnt="0">
        <dgm:presLayoutVars>
          <dgm:dir/>
          <dgm:resizeHandles val="exact"/>
        </dgm:presLayoutVars>
      </dgm:prSet>
      <dgm:spPr/>
      <dgm:t>
        <a:bodyPr/>
        <a:lstStyle/>
        <a:p>
          <a:endParaRPr lang="ru-RU"/>
        </a:p>
      </dgm:t>
    </dgm:pt>
    <dgm:pt modelId="{AF2B0770-9D98-4D89-8BBF-6343E69AEE03}" type="pres">
      <dgm:prSet presAssocID="{9555A9A7-DC8F-4E95-B8F3-058E6533E8E3}" presName="composite" presStyleCnt="0"/>
      <dgm:spPr/>
    </dgm:pt>
    <dgm:pt modelId="{196F6A3E-FEA8-47D6-B177-F7C09FD3726A}" type="pres">
      <dgm:prSet presAssocID="{9555A9A7-DC8F-4E95-B8F3-058E6533E8E3}" presName="rect1" presStyleLbl="trAlignAcc1" presStyleIdx="0" presStyleCnt="1" custScaleX="88786" custScaleY="79278">
        <dgm:presLayoutVars>
          <dgm:bulletEnabled val="1"/>
        </dgm:presLayoutVars>
      </dgm:prSet>
      <dgm:spPr/>
      <dgm:t>
        <a:bodyPr/>
        <a:lstStyle/>
        <a:p>
          <a:endParaRPr lang="ru-RU"/>
        </a:p>
      </dgm:t>
    </dgm:pt>
    <dgm:pt modelId="{966891AD-E788-4E11-8FDE-4F420AF64027}" type="pres">
      <dgm:prSet presAssocID="{9555A9A7-DC8F-4E95-B8F3-058E6533E8E3}" presName="rect2" presStyleLbl="fgImgPlace1" presStyleIdx="0" presStyleCnt="1" custScaleY="63785"/>
      <dgm:spPr>
        <a:gradFill rotWithShape="0">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dgm:spPr>
    </dgm:pt>
  </dgm:ptLst>
  <dgm:cxnLst>
    <dgm:cxn modelId="{C434C876-BAC5-4D60-A981-F75229621431}" srcId="{7CF6F261-D673-4834-AFDD-35ED709E3B95}" destId="{9555A9A7-DC8F-4E95-B8F3-058E6533E8E3}" srcOrd="0" destOrd="0" parTransId="{56CA9741-0E5A-44BE-906E-022C38305F1D}" sibTransId="{87F3D067-85F1-4003-8103-B1384B3ECFEB}"/>
    <dgm:cxn modelId="{4C51F784-2C0C-44F5-8E75-2453DD7F83DB}" type="presOf" srcId="{9555A9A7-DC8F-4E95-B8F3-058E6533E8E3}" destId="{196F6A3E-FEA8-47D6-B177-F7C09FD3726A}" srcOrd="0" destOrd="0" presId="urn:microsoft.com/office/officeart/2008/layout/PictureStrips"/>
    <dgm:cxn modelId="{EAD17977-4D0F-4A25-871B-EA73D8EA01D3}" type="presOf" srcId="{7CF6F261-D673-4834-AFDD-35ED709E3B95}" destId="{E85C6C67-EDF1-4E15-9218-CA6D1EC1F5E7}" srcOrd="0" destOrd="0" presId="urn:microsoft.com/office/officeart/2008/layout/PictureStrips"/>
    <dgm:cxn modelId="{4DA97D4B-78F2-4367-8B5C-A53CBEFD654B}" type="presParOf" srcId="{E85C6C67-EDF1-4E15-9218-CA6D1EC1F5E7}" destId="{AF2B0770-9D98-4D89-8BBF-6343E69AEE03}" srcOrd="0" destOrd="0" presId="urn:microsoft.com/office/officeart/2008/layout/PictureStrips"/>
    <dgm:cxn modelId="{6432B93A-6773-4A39-8C72-E297F81F9CBC}" type="presParOf" srcId="{AF2B0770-9D98-4D89-8BBF-6343E69AEE03}" destId="{196F6A3E-FEA8-47D6-B177-F7C09FD3726A}" srcOrd="0" destOrd="0" presId="urn:microsoft.com/office/officeart/2008/layout/PictureStrips"/>
    <dgm:cxn modelId="{D1FE3EC5-CF08-4A96-B081-957DBC05981E}" type="presParOf" srcId="{AF2B0770-9D98-4D89-8BBF-6343E69AEE03}" destId="{966891AD-E788-4E11-8FDE-4F420AF64027}"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4FDA1A8-FA42-4B1C-A47A-A1DA28C8CC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8D66BDF4-D4E2-4846-A11F-B5FC4BC0F2CE}">
      <dgm:prSet phldrT="[Текст]"/>
      <dgm:spPr/>
      <dgm:t>
        <a:bodyPr/>
        <a:lstStyle/>
        <a:p>
          <a:r>
            <a:rPr lang="en-US" dirty="0"/>
            <a:t>1</a:t>
          </a:r>
          <a:r>
            <a:rPr lang="ru-RU" dirty="0"/>
            <a:t>. Администрация МО направляет в Общественную палату МО запрос по кандидатам для включения в состав Общественного совета по НОК</a:t>
          </a:r>
        </a:p>
      </dgm:t>
    </dgm:pt>
    <dgm:pt modelId="{757DBEDA-84E9-45F6-8900-6CB5E02CA71B}" type="parTrans" cxnId="{E6461568-CC28-40D1-924C-6A096E522FDD}">
      <dgm:prSet/>
      <dgm:spPr/>
      <dgm:t>
        <a:bodyPr/>
        <a:lstStyle/>
        <a:p>
          <a:endParaRPr lang="ru-RU"/>
        </a:p>
      </dgm:t>
    </dgm:pt>
    <dgm:pt modelId="{B5D90F61-D600-4A39-9866-06E454500C70}" type="sibTrans" cxnId="{E6461568-CC28-40D1-924C-6A096E522FDD}">
      <dgm:prSet/>
      <dgm:spPr/>
      <dgm:t>
        <a:bodyPr/>
        <a:lstStyle/>
        <a:p>
          <a:endParaRPr lang="ru-RU"/>
        </a:p>
      </dgm:t>
    </dgm:pt>
    <dgm:pt modelId="{736DCDD3-994D-451E-9041-CEBF3DD666E0}">
      <dgm:prSet phldrT="[Текст]"/>
      <dgm:spPr>
        <a:solidFill>
          <a:srgbClr val="E14101"/>
        </a:solidFill>
      </dgm:spPr>
      <dgm:t>
        <a:bodyPr/>
        <a:lstStyle/>
        <a:p>
          <a:r>
            <a:rPr lang="ru-RU" dirty="0"/>
            <a:t>2. Общественная палата МО дает предложения для формирования состава участников Общественного совета по НОК</a:t>
          </a:r>
        </a:p>
      </dgm:t>
    </dgm:pt>
    <dgm:pt modelId="{ABBE2467-271A-49B9-BB91-3EEC2029C81F}" type="parTrans" cxnId="{3C7E6F3E-1E8D-4FAE-86B1-1F3FC14D65E6}">
      <dgm:prSet/>
      <dgm:spPr/>
      <dgm:t>
        <a:bodyPr/>
        <a:lstStyle/>
        <a:p>
          <a:endParaRPr lang="ru-RU"/>
        </a:p>
      </dgm:t>
    </dgm:pt>
    <dgm:pt modelId="{483F2723-1CA9-43D4-A8F4-3AE14FFBEB5E}" type="sibTrans" cxnId="{3C7E6F3E-1E8D-4FAE-86B1-1F3FC14D65E6}">
      <dgm:prSet/>
      <dgm:spPr/>
      <dgm:t>
        <a:bodyPr/>
        <a:lstStyle/>
        <a:p>
          <a:endParaRPr lang="ru-RU"/>
        </a:p>
      </dgm:t>
    </dgm:pt>
    <dgm:pt modelId="{A61281AB-5AAE-4E02-A6FC-DF1EE323A3BC}">
      <dgm:prSet/>
      <dgm:spPr/>
      <dgm:t>
        <a:bodyPr/>
        <a:lstStyle/>
        <a:p>
          <a:r>
            <a:rPr lang="ru-RU" dirty="0"/>
            <a:t>3. Администрация МО утверждает состав Общественного совета НОК Постановлением Администрации МО</a:t>
          </a:r>
        </a:p>
      </dgm:t>
    </dgm:pt>
    <dgm:pt modelId="{1247B00B-8118-428E-AAF8-EC7A230787E3}" type="parTrans" cxnId="{F40FF45C-109D-4D28-A8E7-C9BCDC8D635B}">
      <dgm:prSet/>
      <dgm:spPr/>
      <dgm:t>
        <a:bodyPr/>
        <a:lstStyle/>
        <a:p>
          <a:endParaRPr lang="ru-RU"/>
        </a:p>
      </dgm:t>
    </dgm:pt>
    <dgm:pt modelId="{4BF15DD1-C2E4-4D43-9A20-DBC8EA92CCF9}" type="sibTrans" cxnId="{F40FF45C-109D-4D28-A8E7-C9BCDC8D635B}">
      <dgm:prSet/>
      <dgm:spPr/>
      <dgm:t>
        <a:bodyPr/>
        <a:lstStyle/>
        <a:p>
          <a:endParaRPr lang="ru-RU"/>
        </a:p>
      </dgm:t>
    </dgm:pt>
    <dgm:pt modelId="{531906DB-0585-457E-9338-90DDDC8C47D5}" type="pres">
      <dgm:prSet presAssocID="{64FDA1A8-FA42-4B1C-A47A-A1DA28C8CCCB}" presName="linear" presStyleCnt="0">
        <dgm:presLayoutVars>
          <dgm:animLvl val="lvl"/>
          <dgm:resizeHandles val="exact"/>
        </dgm:presLayoutVars>
      </dgm:prSet>
      <dgm:spPr/>
      <dgm:t>
        <a:bodyPr/>
        <a:lstStyle/>
        <a:p>
          <a:endParaRPr lang="ru-RU"/>
        </a:p>
      </dgm:t>
    </dgm:pt>
    <dgm:pt modelId="{5B3F0947-70A6-4274-8E8B-60922C8C6425}" type="pres">
      <dgm:prSet presAssocID="{8D66BDF4-D4E2-4846-A11F-B5FC4BC0F2CE}" presName="parentText" presStyleLbl="node1" presStyleIdx="0" presStyleCnt="3" custLinFactY="-7071" custLinFactNeighborY="-100000">
        <dgm:presLayoutVars>
          <dgm:chMax val="0"/>
          <dgm:bulletEnabled val="1"/>
        </dgm:presLayoutVars>
      </dgm:prSet>
      <dgm:spPr/>
      <dgm:t>
        <a:bodyPr/>
        <a:lstStyle/>
        <a:p>
          <a:endParaRPr lang="ru-RU"/>
        </a:p>
      </dgm:t>
    </dgm:pt>
    <dgm:pt modelId="{B86C8645-12B1-4ED6-843C-363AB779B6B6}" type="pres">
      <dgm:prSet presAssocID="{B5D90F61-D600-4A39-9866-06E454500C70}" presName="spacer" presStyleCnt="0"/>
      <dgm:spPr/>
    </dgm:pt>
    <dgm:pt modelId="{732265B9-46D3-4C72-814C-6034B363252D}" type="pres">
      <dgm:prSet presAssocID="{736DCDD3-994D-451E-9041-CEBF3DD666E0}" presName="parentText" presStyleLbl="node1" presStyleIdx="1" presStyleCnt="3">
        <dgm:presLayoutVars>
          <dgm:chMax val="0"/>
          <dgm:bulletEnabled val="1"/>
        </dgm:presLayoutVars>
      </dgm:prSet>
      <dgm:spPr/>
      <dgm:t>
        <a:bodyPr/>
        <a:lstStyle/>
        <a:p>
          <a:endParaRPr lang="ru-RU"/>
        </a:p>
      </dgm:t>
    </dgm:pt>
    <dgm:pt modelId="{72632BED-74B4-48F5-9D8E-F37935D5C990}" type="pres">
      <dgm:prSet presAssocID="{483F2723-1CA9-43D4-A8F4-3AE14FFBEB5E}" presName="spacer" presStyleCnt="0"/>
      <dgm:spPr/>
    </dgm:pt>
    <dgm:pt modelId="{52128B69-7F42-4AD4-A410-4BBA693318B1}" type="pres">
      <dgm:prSet presAssocID="{A61281AB-5AAE-4E02-A6FC-DF1EE323A3BC}" presName="parentText" presStyleLbl="node1" presStyleIdx="2" presStyleCnt="3" custLinFactY="2531" custLinFactNeighborY="100000">
        <dgm:presLayoutVars>
          <dgm:chMax val="0"/>
          <dgm:bulletEnabled val="1"/>
        </dgm:presLayoutVars>
      </dgm:prSet>
      <dgm:spPr/>
      <dgm:t>
        <a:bodyPr/>
        <a:lstStyle/>
        <a:p>
          <a:endParaRPr lang="ru-RU"/>
        </a:p>
      </dgm:t>
    </dgm:pt>
  </dgm:ptLst>
  <dgm:cxnLst>
    <dgm:cxn modelId="{C970DEA4-2284-4B12-8D09-F5E33D2525C0}" type="presOf" srcId="{736DCDD3-994D-451E-9041-CEBF3DD666E0}" destId="{732265B9-46D3-4C72-814C-6034B363252D}" srcOrd="0" destOrd="0" presId="urn:microsoft.com/office/officeart/2005/8/layout/vList2"/>
    <dgm:cxn modelId="{CFDC22AC-D945-4A34-8950-85427D37E346}" type="presOf" srcId="{64FDA1A8-FA42-4B1C-A47A-A1DA28C8CCCB}" destId="{531906DB-0585-457E-9338-90DDDC8C47D5}" srcOrd="0" destOrd="0" presId="urn:microsoft.com/office/officeart/2005/8/layout/vList2"/>
    <dgm:cxn modelId="{F40FF45C-109D-4D28-A8E7-C9BCDC8D635B}" srcId="{64FDA1A8-FA42-4B1C-A47A-A1DA28C8CCCB}" destId="{A61281AB-5AAE-4E02-A6FC-DF1EE323A3BC}" srcOrd="2" destOrd="0" parTransId="{1247B00B-8118-428E-AAF8-EC7A230787E3}" sibTransId="{4BF15DD1-C2E4-4D43-9A20-DBC8EA92CCF9}"/>
    <dgm:cxn modelId="{7C1DEFA9-4F30-4781-BD73-15480FD47392}" type="presOf" srcId="{A61281AB-5AAE-4E02-A6FC-DF1EE323A3BC}" destId="{52128B69-7F42-4AD4-A410-4BBA693318B1}" srcOrd="0" destOrd="0" presId="urn:microsoft.com/office/officeart/2005/8/layout/vList2"/>
    <dgm:cxn modelId="{E47F736A-A231-487B-A86E-B57334A47A7D}" type="presOf" srcId="{8D66BDF4-D4E2-4846-A11F-B5FC4BC0F2CE}" destId="{5B3F0947-70A6-4274-8E8B-60922C8C6425}" srcOrd="0" destOrd="0" presId="urn:microsoft.com/office/officeart/2005/8/layout/vList2"/>
    <dgm:cxn modelId="{E6461568-CC28-40D1-924C-6A096E522FDD}" srcId="{64FDA1A8-FA42-4B1C-A47A-A1DA28C8CCCB}" destId="{8D66BDF4-D4E2-4846-A11F-B5FC4BC0F2CE}" srcOrd="0" destOrd="0" parTransId="{757DBEDA-84E9-45F6-8900-6CB5E02CA71B}" sibTransId="{B5D90F61-D600-4A39-9866-06E454500C70}"/>
    <dgm:cxn modelId="{3C7E6F3E-1E8D-4FAE-86B1-1F3FC14D65E6}" srcId="{64FDA1A8-FA42-4B1C-A47A-A1DA28C8CCCB}" destId="{736DCDD3-994D-451E-9041-CEBF3DD666E0}" srcOrd="1" destOrd="0" parTransId="{ABBE2467-271A-49B9-BB91-3EEC2029C81F}" sibTransId="{483F2723-1CA9-43D4-A8F4-3AE14FFBEB5E}"/>
    <dgm:cxn modelId="{BB2C7DF9-D5D5-46FE-9259-D99380BAE7B4}" type="presParOf" srcId="{531906DB-0585-457E-9338-90DDDC8C47D5}" destId="{5B3F0947-70A6-4274-8E8B-60922C8C6425}" srcOrd="0" destOrd="0" presId="urn:microsoft.com/office/officeart/2005/8/layout/vList2"/>
    <dgm:cxn modelId="{81BA1B3C-095E-4334-BF6C-79DD53B61DDD}" type="presParOf" srcId="{531906DB-0585-457E-9338-90DDDC8C47D5}" destId="{B86C8645-12B1-4ED6-843C-363AB779B6B6}" srcOrd="1" destOrd="0" presId="urn:microsoft.com/office/officeart/2005/8/layout/vList2"/>
    <dgm:cxn modelId="{E5C50BB6-0822-4308-BA9A-21F761D73B40}" type="presParOf" srcId="{531906DB-0585-457E-9338-90DDDC8C47D5}" destId="{732265B9-46D3-4C72-814C-6034B363252D}" srcOrd="2" destOrd="0" presId="urn:microsoft.com/office/officeart/2005/8/layout/vList2"/>
    <dgm:cxn modelId="{3B7F0BDF-4966-4389-AE29-24F510454BC6}" type="presParOf" srcId="{531906DB-0585-457E-9338-90DDDC8C47D5}" destId="{72632BED-74B4-48F5-9D8E-F37935D5C990}" srcOrd="3" destOrd="0" presId="urn:microsoft.com/office/officeart/2005/8/layout/vList2"/>
    <dgm:cxn modelId="{9CACEC0D-AAC6-49BB-A20F-8B76F77D981E}" type="presParOf" srcId="{531906DB-0585-457E-9338-90DDDC8C47D5}" destId="{52128B69-7F42-4AD4-A410-4BBA693318B1}"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FDA1A8-FA42-4B1C-A47A-A1DA28C8CCCB}"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8D66BDF4-D4E2-4846-A11F-B5FC4BC0F2CE}">
      <dgm:prSet phldrT="[Текст]"/>
      <dgm:spPr/>
      <dgm:t>
        <a:bodyPr/>
        <a:lstStyle/>
        <a:p>
          <a:r>
            <a:rPr lang="ru-RU" dirty="0"/>
            <a:t>Отбор оператора осуществляется на основе Федеральный закон от 05.04.2013 года N 44-ФЗ "О контрактной системе в сфере закупок товаров, работ, услуг для обеспечения государственных и муниципальных нужд"</a:t>
          </a:r>
        </a:p>
      </dgm:t>
    </dgm:pt>
    <dgm:pt modelId="{757DBEDA-84E9-45F6-8900-6CB5E02CA71B}" type="parTrans" cxnId="{E6461568-CC28-40D1-924C-6A096E522FDD}">
      <dgm:prSet/>
      <dgm:spPr/>
      <dgm:t>
        <a:bodyPr/>
        <a:lstStyle/>
        <a:p>
          <a:endParaRPr lang="ru-RU"/>
        </a:p>
      </dgm:t>
    </dgm:pt>
    <dgm:pt modelId="{B5D90F61-D600-4A39-9866-06E454500C70}" type="sibTrans" cxnId="{E6461568-CC28-40D1-924C-6A096E522FDD}">
      <dgm:prSet/>
      <dgm:spPr/>
      <dgm:t>
        <a:bodyPr/>
        <a:lstStyle/>
        <a:p>
          <a:endParaRPr lang="ru-RU"/>
        </a:p>
      </dgm:t>
    </dgm:pt>
    <dgm:pt modelId="{736DCDD3-994D-451E-9041-CEBF3DD666E0}">
      <dgm:prSet phldrT="[Текст]"/>
      <dgm:spPr>
        <a:solidFill>
          <a:srgbClr val="E14101"/>
        </a:solidFill>
      </dgm:spPr>
      <dgm:t>
        <a:bodyPr/>
        <a:lstStyle/>
        <a:p>
          <a:r>
            <a:rPr lang="ru-RU" dirty="0"/>
            <a:t>Оператором не могут быть организации, которые являются объектом независимой оценки. Также сбор и общение информации, необходимой для проведения независимой оценки нельзя поручить учреждению в рамках государственного или муниципального задания.</a:t>
          </a:r>
        </a:p>
      </dgm:t>
    </dgm:pt>
    <dgm:pt modelId="{ABBE2467-271A-49B9-BB91-3EEC2029C81F}" type="parTrans" cxnId="{3C7E6F3E-1E8D-4FAE-86B1-1F3FC14D65E6}">
      <dgm:prSet/>
      <dgm:spPr/>
      <dgm:t>
        <a:bodyPr/>
        <a:lstStyle/>
        <a:p>
          <a:endParaRPr lang="ru-RU"/>
        </a:p>
      </dgm:t>
    </dgm:pt>
    <dgm:pt modelId="{483F2723-1CA9-43D4-A8F4-3AE14FFBEB5E}" type="sibTrans" cxnId="{3C7E6F3E-1E8D-4FAE-86B1-1F3FC14D65E6}">
      <dgm:prSet/>
      <dgm:spPr/>
      <dgm:t>
        <a:bodyPr/>
        <a:lstStyle/>
        <a:p>
          <a:endParaRPr lang="ru-RU"/>
        </a:p>
      </dgm:t>
    </dgm:pt>
    <dgm:pt modelId="{531906DB-0585-457E-9338-90DDDC8C47D5}" type="pres">
      <dgm:prSet presAssocID="{64FDA1A8-FA42-4B1C-A47A-A1DA28C8CCCB}" presName="linear" presStyleCnt="0">
        <dgm:presLayoutVars>
          <dgm:animLvl val="lvl"/>
          <dgm:resizeHandles val="exact"/>
        </dgm:presLayoutVars>
      </dgm:prSet>
      <dgm:spPr/>
      <dgm:t>
        <a:bodyPr/>
        <a:lstStyle/>
        <a:p>
          <a:endParaRPr lang="ru-RU"/>
        </a:p>
      </dgm:t>
    </dgm:pt>
    <dgm:pt modelId="{5B3F0947-70A6-4274-8E8B-60922C8C6425}" type="pres">
      <dgm:prSet presAssocID="{8D66BDF4-D4E2-4846-A11F-B5FC4BC0F2CE}" presName="parentText" presStyleLbl="node1" presStyleIdx="0" presStyleCnt="2" custLinFactY="-7071" custLinFactNeighborY="-100000">
        <dgm:presLayoutVars>
          <dgm:chMax val="0"/>
          <dgm:bulletEnabled val="1"/>
        </dgm:presLayoutVars>
      </dgm:prSet>
      <dgm:spPr/>
      <dgm:t>
        <a:bodyPr/>
        <a:lstStyle/>
        <a:p>
          <a:endParaRPr lang="ru-RU"/>
        </a:p>
      </dgm:t>
    </dgm:pt>
    <dgm:pt modelId="{B86C8645-12B1-4ED6-843C-363AB779B6B6}" type="pres">
      <dgm:prSet presAssocID="{B5D90F61-D600-4A39-9866-06E454500C70}" presName="spacer" presStyleCnt="0"/>
      <dgm:spPr/>
    </dgm:pt>
    <dgm:pt modelId="{732265B9-46D3-4C72-814C-6034B363252D}" type="pres">
      <dgm:prSet presAssocID="{736DCDD3-994D-451E-9041-CEBF3DD666E0}" presName="parentText" presStyleLbl="node1" presStyleIdx="1" presStyleCnt="2">
        <dgm:presLayoutVars>
          <dgm:chMax val="0"/>
          <dgm:bulletEnabled val="1"/>
        </dgm:presLayoutVars>
      </dgm:prSet>
      <dgm:spPr/>
      <dgm:t>
        <a:bodyPr/>
        <a:lstStyle/>
        <a:p>
          <a:endParaRPr lang="ru-RU"/>
        </a:p>
      </dgm:t>
    </dgm:pt>
  </dgm:ptLst>
  <dgm:cxnLst>
    <dgm:cxn modelId="{C970DEA4-2284-4B12-8D09-F5E33D2525C0}" type="presOf" srcId="{736DCDD3-994D-451E-9041-CEBF3DD666E0}" destId="{732265B9-46D3-4C72-814C-6034B363252D}" srcOrd="0" destOrd="0" presId="urn:microsoft.com/office/officeart/2005/8/layout/vList2"/>
    <dgm:cxn modelId="{CFDC22AC-D945-4A34-8950-85427D37E346}" type="presOf" srcId="{64FDA1A8-FA42-4B1C-A47A-A1DA28C8CCCB}" destId="{531906DB-0585-457E-9338-90DDDC8C47D5}" srcOrd="0" destOrd="0" presId="urn:microsoft.com/office/officeart/2005/8/layout/vList2"/>
    <dgm:cxn modelId="{E6461568-CC28-40D1-924C-6A096E522FDD}" srcId="{64FDA1A8-FA42-4B1C-A47A-A1DA28C8CCCB}" destId="{8D66BDF4-D4E2-4846-A11F-B5FC4BC0F2CE}" srcOrd="0" destOrd="0" parTransId="{757DBEDA-84E9-45F6-8900-6CB5E02CA71B}" sibTransId="{B5D90F61-D600-4A39-9866-06E454500C70}"/>
    <dgm:cxn modelId="{E47F736A-A231-487B-A86E-B57334A47A7D}" type="presOf" srcId="{8D66BDF4-D4E2-4846-A11F-B5FC4BC0F2CE}" destId="{5B3F0947-70A6-4274-8E8B-60922C8C6425}" srcOrd="0" destOrd="0" presId="urn:microsoft.com/office/officeart/2005/8/layout/vList2"/>
    <dgm:cxn modelId="{3C7E6F3E-1E8D-4FAE-86B1-1F3FC14D65E6}" srcId="{64FDA1A8-FA42-4B1C-A47A-A1DA28C8CCCB}" destId="{736DCDD3-994D-451E-9041-CEBF3DD666E0}" srcOrd="1" destOrd="0" parTransId="{ABBE2467-271A-49B9-BB91-3EEC2029C81F}" sibTransId="{483F2723-1CA9-43D4-A8F4-3AE14FFBEB5E}"/>
    <dgm:cxn modelId="{BB2C7DF9-D5D5-46FE-9259-D99380BAE7B4}" type="presParOf" srcId="{531906DB-0585-457E-9338-90DDDC8C47D5}" destId="{5B3F0947-70A6-4274-8E8B-60922C8C6425}" srcOrd="0" destOrd="0" presId="urn:microsoft.com/office/officeart/2005/8/layout/vList2"/>
    <dgm:cxn modelId="{81BA1B3C-095E-4334-BF6C-79DD53B61DDD}" type="presParOf" srcId="{531906DB-0585-457E-9338-90DDDC8C47D5}" destId="{B86C8645-12B1-4ED6-843C-363AB779B6B6}" srcOrd="1" destOrd="0" presId="urn:microsoft.com/office/officeart/2005/8/layout/vList2"/>
    <dgm:cxn modelId="{E5C50BB6-0822-4308-BA9A-21F761D73B40}" type="presParOf" srcId="{531906DB-0585-457E-9338-90DDDC8C47D5}" destId="{732265B9-46D3-4C72-814C-6034B363252D}"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EC5500D-512E-4B1E-86DA-6BAA9AC946A9}"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ru-RU"/>
        </a:p>
      </dgm:t>
    </dgm:pt>
    <dgm:pt modelId="{C75FD4D9-031C-4B47-96DC-680FDDC50880}">
      <dgm:prSet phldrT="[Текст]"/>
      <dgm:spPr/>
      <dgm:t>
        <a:bodyPr/>
        <a:lstStyle/>
        <a:p>
          <a:r>
            <a:rPr lang="ru-RU" dirty="0"/>
            <a:t>Рекомендации и (или) предложения Общественного совета по НОК по итогам рассмотрения отчета оператора </a:t>
          </a:r>
        </a:p>
      </dgm:t>
    </dgm:pt>
    <dgm:pt modelId="{30B850F2-E453-4B4D-ACEC-982B6C6B1512}" type="parTrans" cxnId="{528F8CF1-2BC4-416A-9FAE-02F462524FF1}">
      <dgm:prSet/>
      <dgm:spPr/>
      <dgm:t>
        <a:bodyPr/>
        <a:lstStyle/>
        <a:p>
          <a:endParaRPr lang="ru-RU"/>
        </a:p>
      </dgm:t>
    </dgm:pt>
    <dgm:pt modelId="{F686D1F5-612C-45FF-AB1B-C717C3A714FE}" type="sibTrans" cxnId="{528F8CF1-2BC4-416A-9FAE-02F462524FF1}">
      <dgm:prSet/>
      <dgm:spPr/>
      <dgm:t>
        <a:bodyPr/>
        <a:lstStyle/>
        <a:p>
          <a:endParaRPr lang="ru-RU"/>
        </a:p>
      </dgm:t>
    </dgm:pt>
    <dgm:pt modelId="{9DF3D710-8A82-4F54-9D79-874D30F68EC3}">
      <dgm:prSet phldrT="[Текст]"/>
      <dgm:spPr/>
      <dgm:t>
        <a:bodyPr/>
        <a:lstStyle/>
        <a:p>
          <a:r>
            <a:rPr lang="ru-RU" dirty="0"/>
            <a:t>Учреждение МО обеспечивает исполнение Планов по устранению недостатков и информирует  Администрацию МО</a:t>
          </a:r>
        </a:p>
      </dgm:t>
    </dgm:pt>
    <dgm:pt modelId="{35D6330B-4956-4981-8CB4-2173045D5A2E}" type="parTrans" cxnId="{FF9B4DB8-70B9-40A3-A595-820B67136201}">
      <dgm:prSet/>
      <dgm:spPr/>
      <dgm:t>
        <a:bodyPr/>
        <a:lstStyle/>
        <a:p>
          <a:endParaRPr lang="ru-RU"/>
        </a:p>
      </dgm:t>
    </dgm:pt>
    <dgm:pt modelId="{F3AA371B-02BF-4ACC-B8C8-04E73E349D29}" type="sibTrans" cxnId="{FF9B4DB8-70B9-40A3-A595-820B67136201}">
      <dgm:prSet/>
      <dgm:spPr/>
      <dgm:t>
        <a:bodyPr/>
        <a:lstStyle/>
        <a:p>
          <a:endParaRPr lang="ru-RU"/>
        </a:p>
      </dgm:t>
    </dgm:pt>
    <dgm:pt modelId="{719845DF-43F9-4133-8013-9149CB77D0F3}">
      <dgm:prSet phldrT="[Текст]"/>
      <dgm:spPr/>
      <dgm:t>
        <a:bodyPr/>
        <a:lstStyle/>
        <a:p>
          <a:r>
            <a:rPr lang="ru-RU" b="1" dirty="0"/>
            <a:t>Администрация МО </a:t>
          </a:r>
          <a:r>
            <a:rPr lang="ru-RU" dirty="0"/>
            <a:t>рассматривает рекомендации (предложения) Общественного совета и формирует Планы по устранению недостатков</a:t>
          </a:r>
        </a:p>
      </dgm:t>
    </dgm:pt>
    <dgm:pt modelId="{2367CA89-217C-4F98-A0F6-6C8DBD66ECD5}" type="parTrans" cxnId="{63E276A8-A3FC-41F4-B115-A98446AF68EF}">
      <dgm:prSet/>
      <dgm:spPr/>
      <dgm:t>
        <a:bodyPr/>
        <a:lstStyle/>
        <a:p>
          <a:endParaRPr lang="ru-RU"/>
        </a:p>
      </dgm:t>
    </dgm:pt>
    <dgm:pt modelId="{5744931D-AF31-4BE2-ACDF-7A73ABD5DB30}" type="sibTrans" cxnId="{63E276A8-A3FC-41F4-B115-A98446AF68EF}">
      <dgm:prSet/>
      <dgm:spPr/>
      <dgm:t>
        <a:bodyPr/>
        <a:lstStyle/>
        <a:p>
          <a:endParaRPr lang="ru-RU"/>
        </a:p>
      </dgm:t>
    </dgm:pt>
    <dgm:pt modelId="{A8073CA5-F773-4ED8-8957-DF6FF3C8009B}" type="pres">
      <dgm:prSet presAssocID="{DEC5500D-512E-4B1E-86DA-6BAA9AC946A9}" presName="Name0" presStyleCnt="0">
        <dgm:presLayoutVars>
          <dgm:dir/>
          <dgm:resizeHandles val="exact"/>
        </dgm:presLayoutVars>
      </dgm:prSet>
      <dgm:spPr/>
      <dgm:t>
        <a:bodyPr/>
        <a:lstStyle/>
        <a:p>
          <a:endParaRPr lang="ru-RU"/>
        </a:p>
      </dgm:t>
    </dgm:pt>
    <dgm:pt modelId="{BD84A15D-E1CC-4001-BE18-6E72B4DC1F0A}" type="pres">
      <dgm:prSet presAssocID="{C75FD4D9-031C-4B47-96DC-680FDDC50880}" presName="node" presStyleLbl="node1" presStyleIdx="0" presStyleCnt="3" custScaleY="59471" custRadScaleRad="133965" custRadScaleInc="-61622">
        <dgm:presLayoutVars>
          <dgm:bulletEnabled val="1"/>
        </dgm:presLayoutVars>
      </dgm:prSet>
      <dgm:spPr/>
      <dgm:t>
        <a:bodyPr/>
        <a:lstStyle/>
        <a:p>
          <a:endParaRPr lang="ru-RU"/>
        </a:p>
      </dgm:t>
    </dgm:pt>
    <dgm:pt modelId="{FB1B4C70-1FD7-4FAA-928F-51D4F7B294C7}" type="pres">
      <dgm:prSet presAssocID="{F686D1F5-612C-45FF-AB1B-C717C3A714FE}" presName="sibTrans" presStyleLbl="sibTrans2D1" presStyleIdx="0" presStyleCnt="3" custLinFactNeighborX="-48390" custLinFactNeighborY="-33919"/>
      <dgm:spPr/>
      <dgm:t>
        <a:bodyPr/>
        <a:lstStyle/>
        <a:p>
          <a:endParaRPr lang="ru-RU"/>
        </a:p>
      </dgm:t>
    </dgm:pt>
    <dgm:pt modelId="{6C83B62F-ACE3-4B38-90FD-BC0F18D8774B}" type="pres">
      <dgm:prSet presAssocID="{F686D1F5-612C-45FF-AB1B-C717C3A714FE}" presName="connectorText" presStyleLbl="sibTrans2D1" presStyleIdx="0" presStyleCnt="3"/>
      <dgm:spPr/>
      <dgm:t>
        <a:bodyPr/>
        <a:lstStyle/>
        <a:p>
          <a:endParaRPr lang="ru-RU"/>
        </a:p>
      </dgm:t>
    </dgm:pt>
    <dgm:pt modelId="{B6FE7A36-018D-4FB5-B59E-EB166045A7F4}" type="pres">
      <dgm:prSet presAssocID="{9DF3D710-8A82-4F54-9D79-874D30F68EC3}" presName="node" presStyleLbl="node1" presStyleIdx="1" presStyleCnt="3" custScaleY="79598" custRadScaleRad="93831" custRadScaleInc="201278">
        <dgm:presLayoutVars>
          <dgm:bulletEnabled val="1"/>
        </dgm:presLayoutVars>
      </dgm:prSet>
      <dgm:spPr/>
      <dgm:t>
        <a:bodyPr/>
        <a:lstStyle/>
        <a:p>
          <a:endParaRPr lang="ru-RU"/>
        </a:p>
      </dgm:t>
    </dgm:pt>
    <dgm:pt modelId="{D42D222B-3BC5-45CC-9FA4-D89C5051C0CE}" type="pres">
      <dgm:prSet presAssocID="{F3AA371B-02BF-4ACC-B8C8-04E73E349D29}" presName="sibTrans" presStyleLbl="sibTrans2D1" presStyleIdx="1" presStyleCnt="3" custAng="16219855" custFlipVert="1" custFlipHor="1" custScaleX="103560" custScaleY="230745" custLinFactNeighborX="-89863" custLinFactNeighborY="6214"/>
      <dgm:spPr>
        <a:prstGeom prst="downArrow">
          <a:avLst/>
        </a:prstGeom>
      </dgm:spPr>
      <dgm:t>
        <a:bodyPr/>
        <a:lstStyle/>
        <a:p>
          <a:endParaRPr lang="ru-RU"/>
        </a:p>
      </dgm:t>
    </dgm:pt>
    <dgm:pt modelId="{E8704D98-E39A-4B3D-9CF0-566C2F7E8660}" type="pres">
      <dgm:prSet presAssocID="{F3AA371B-02BF-4ACC-B8C8-04E73E349D29}" presName="connectorText" presStyleLbl="sibTrans2D1" presStyleIdx="1" presStyleCnt="3"/>
      <dgm:spPr/>
      <dgm:t>
        <a:bodyPr/>
        <a:lstStyle/>
        <a:p>
          <a:endParaRPr lang="ru-RU"/>
        </a:p>
      </dgm:t>
    </dgm:pt>
    <dgm:pt modelId="{8D57D0B7-B4A2-4721-B43C-0BFE847553C5}" type="pres">
      <dgm:prSet presAssocID="{719845DF-43F9-4133-8013-9149CB77D0F3}" presName="node" presStyleLbl="node1" presStyleIdx="2" presStyleCnt="3" custScaleY="64893" custRadScaleRad="92139" custRadScaleInc="94340">
        <dgm:presLayoutVars>
          <dgm:bulletEnabled val="1"/>
        </dgm:presLayoutVars>
      </dgm:prSet>
      <dgm:spPr/>
      <dgm:t>
        <a:bodyPr/>
        <a:lstStyle/>
        <a:p>
          <a:endParaRPr lang="ru-RU"/>
        </a:p>
      </dgm:t>
    </dgm:pt>
    <dgm:pt modelId="{0DCFE9E8-1866-45AB-8DEE-E3F73AA9B842}" type="pres">
      <dgm:prSet presAssocID="{5744931D-AF31-4BE2-ACDF-7A73ABD5DB30}" presName="sibTrans" presStyleLbl="sibTrans2D1" presStyleIdx="2" presStyleCnt="3" custAng="10705331"/>
      <dgm:spPr>
        <a:prstGeom prst="rightArrow">
          <a:avLst/>
        </a:prstGeom>
      </dgm:spPr>
      <dgm:t>
        <a:bodyPr/>
        <a:lstStyle/>
        <a:p>
          <a:endParaRPr lang="ru-RU"/>
        </a:p>
      </dgm:t>
    </dgm:pt>
    <dgm:pt modelId="{D63B9D04-4B75-4834-AEAE-A2D93E7A005A}" type="pres">
      <dgm:prSet presAssocID="{5744931D-AF31-4BE2-ACDF-7A73ABD5DB30}" presName="connectorText" presStyleLbl="sibTrans2D1" presStyleIdx="2" presStyleCnt="3"/>
      <dgm:spPr/>
      <dgm:t>
        <a:bodyPr/>
        <a:lstStyle/>
        <a:p>
          <a:endParaRPr lang="ru-RU"/>
        </a:p>
      </dgm:t>
    </dgm:pt>
  </dgm:ptLst>
  <dgm:cxnLst>
    <dgm:cxn modelId="{CF5DCFAE-4A85-4508-B696-2D91F021A3B7}" type="presOf" srcId="{9DF3D710-8A82-4F54-9D79-874D30F68EC3}" destId="{B6FE7A36-018D-4FB5-B59E-EB166045A7F4}" srcOrd="0" destOrd="0" presId="urn:microsoft.com/office/officeart/2005/8/layout/cycle7"/>
    <dgm:cxn modelId="{EC62B8F9-5B85-419A-917B-7C41B14F7996}" type="presOf" srcId="{F686D1F5-612C-45FF-AB1B-C717C3A714FE}" destId="{6C83B62F-ACE3-4B38-90FD-BC0F18D8774B}" srcOrd="1" destOrd="0" presId="urn:microsoft.com/office/officeart/2005/8/layout/cycle7"/>
    <dgm:cxn modelId="{6193F0B5-B137-41D5-91D3-D0D265235945}" type="presOf" srcId="{5744931D-AF31-4BE2-ACDF-7A73ABD5DB30}" destId="{D63B9D04-4B75-4834-AEAE-A2D93E7A005A}" srcOrd="1" destOrd="0" presId="urn:microsoft.com/office/officeart/2005/8/layout/cycle7"/>
    <dgm:cxn modelId="{172E6F3A-29F1-4F87-9BD6-4E263902E1E5}" type="presOf" srcId="{F3AA371B-02BF-4ACC-B8C8-04E73E349D29}" destId="{D42D222B-3BC5-45CC-9FA4-D89C5051C0CE}" srcOrd="0" destOrd="0" presId="urn:microsoft.com/office/officeart/2005/8/layout/cycle7"/>
    <dgm:cxn modelId="{528F8CF1-2BC4-416A-9FAE-02F462524FF1}" srcId="{DEC5500D-512E-4B1E-86DA-6BAA9AC946A9}" destId="{C75FD4D9-031C-4B47-96DC-680FDDC50880}" srcOrd="0" destOrd="0" parTransId="{30B850F2-E453-4B4D-ACEC-982B6C6B1512}" sibTransId="{F686D1F5-612C-45FF-AB1B-C717C3A714FE}"/>
    <dgm:cxn modelId="{62B5AD3E-7DFF-4771-B0CA-4A8602C84D63}" type="presOf" srcId="{DEC5500D-512E-4B1E-86DA-6BAA9AC946A9}" destId="{A8073CA5-F773-4ED8-8957-DF6FF3C8009B}" srcOrd="0" destOrd="0" presId="urn:microsoft.com/office/officeart/2005/8/layout/cycle7"/>
    <dgm:cxn modelId="{27935AF0-0499-4B58-892B-3539E1E8AF10}" type="presOf" srcId="{719845DF-43F9-4133-8013-9149CB77D0F3}" destId="{8D57D0B7-B4A2-4721-B43C-0BFE847553C5}" srcOrd="0" destOrd="0" presId="urn:microsoft.com/office/officeart/2005/8/layout/cycle7"/>
    <dgm:cxn modelId="{DFBFD74A-6785-4F5B-9F3E-C1ADCD50EF7C}" type="presOf" srcId="{5744931D-AF31-4BE2-ACDF-7A73ABD5DB30}" destId="{0DCFE9E8-1866-45AB-8DEE-E3F73AA9B842}" srcOrd="0" destOrd="0" presId="urn:microsoft.com/office/officeart/2005/8/layout/cycle7"/>
    <dgm:cxn modelId="{9B142B0C-675C-495B-8BBD-67A901A897D1}" type="presOf" srcId="{F3AA371B-02BF-4ACC-B8C8-04E73E349D29}" destId="{E8704D98-E39A-4B3D-9CF0-566C2F7E8660}" srcOrd="1" destOrd="0" presId="urn:microsoft.com/office/officeart/2005/8/layout/cycle7"/>
    <dgm:cxn modelId="{63E276A8-A3FC-41F4-B115-A98446AF68EF}" srcId="{DEC5500D-512E-4B1E-86DA-6BAA9AC946A9}" destId="{719845DF-43F9-4133-8013-9149CB77D0F3}" srcOrd="2" destOrd="0" parTransId="{2367CA89-217C-4F98-A0F6-6C8DBD66ECD5}" sibTransId="{5744931D-AF31-4BE2-ACDF-7A73ABD5DB30}"/>
    <dgm:cxn modelId="{FF9B4DB8-70B9-40A3-A595-820B67136201}" srcId="{DEC5500D-512E-4B1E-86DA-6BAA9AC946A9}" destId="{9DF3D710-8A82-4F54-9D79-874D30F68EC3}" srcOrd="1" destOrd="0" parTransId="{35D6330B-4956-4981-8CB4-2173045D5A2E}" sibTransId="{F3AA371B-02BF-4ACC-B8C8-04E73E349D29}"/>
    <dgm:cxn modelId="{4727FAE3-E24D-4790-9801-129EA954D209}" type="presOf" srcId="{C75FD4D9-031C-4B47-96DC-680FDDC50880}" destId="{BD84A15D-E1CC-4001-BE18-6E72B4DC1F0A}" srcOrd="0" destOrd="0" presId="urn:microsoft.com/office/officeart/2005/8/layout/cycle7"/>
    <dgm:cxn modelId="{BE50E532-1A5D-4021-8092-7EEAE32381C8}" type="presOf" srcId="{F686D1F5-612C-45FF-AB1B-C717C3A714FE}" destId="{FB1B4C70-1FD7-4FAA-928F-51D4F7B294C7}" srcOrd="0" destOrd="0" presId="urn:microsoft.com/office/officeart/2005/8/layout/cycle7"/>
    <dgm:cxn modelId="{4A5008EC-42E7-4FBA-BD08-4E6D1A13DA71}" type="presParOf" srcId="{A8073CA5-F773-4ED8-8957-DF6FF3C8009B}" destId="{BD84A15D-E1CC-4001-BE18-6E72B4DC1F0A}" srcOrd="0" destOrd="0" presId="urn:microsoft.com/office/officeart/2005/8/layout/cycle7"/>
    <dgm:cxn modelId="{69E06F3A-5A36-4A5C-AD6A-D0D2A0D38DFC}" type="presParOf" srcId="{A8073CA5-F773-4ED8-8957-DF6FF3C8009B}" destId="{FB1B4C70-1FD7-4FAA-928F-51D4F7B294C7}" srcOrd="1" destOrd="0" presId="urn:microsoft.com/office/officeart/2005/8/layout/cycle7"/>
    <dgm:cxn modelId="{D22A7E41-1C20-4CD4-9630-3898F766C161}" type="presParOf" srcId="{FB1B4C70-1FD7-4FAA-928F-51D4F7B294C7}" destId="{6C83B62F-ACE3-4B38-90FD-BC0F18D8774B}" srcOrd="0" destOrd="0" presId="urn:microsoft.com/office/officeart/2005/8/layout/cycle7"/>
    <dgm:cxn modelId="{0DC4C1C5-3520-472D-A512-196FD922561C}" type="presParOf" srcId="{A8073CA5-F773-4ED8-8957-DF6FF3C8009B}" destId="{B6FE7A36-018D-4FB5-B59E-EB166045A7F4}" srcOrd="2" destOrd="0" presId="urn:microsoft.com/office/officeart/2005/8/layout/cycle7"/>
    <dgm:cxn modelId="{45FE8AD1-8888-4E3B-9689-537066F3593A}" type="presParOf" srcId="{A8073CA5-F773-4ED8-8957-DF6FF3C8009B}" destId="{D42D222B-3BC5-45CC-9FA4-D89C5051C0CE}" srcOrd="3" destOrd="0" presId="urn:microsoft.com/office/officeart/2005/8/layout/cycle7"/>
    <dgm:cxn modelId="{1F321F3D-311E-4F60-9A3C-D2E161FFBD1C}" type="presParOf" srcId="{D42D222B-3BC5-45CC-9FA4-D89C5051C0CE}" destId="{E8704D98-E39A-4B3D-9CF0-566C2F7E8660}" srcOrd="0" destOrd="0" presId="urn:microsoft.com/office/officeart/2005/8/layout/cycle7"/>
    <dgm:cxn modelId="{6A2BD472-0410-455B-A348-16AB35532DE1}" type="presParOf" srcId="{A8073CA5-F773-4ED8-8957-DF6FF3C8009B}" destId="{8D57D0B7-B4A2-4721-B43C-0BFE847553C5}" srcOrd="4" destOrd="0" presId="urn:microsoft.com/office/officeart/2005/8/layout/cycle7"/>
    <dgm:cxn modelId="{45D54D92-693C-4399-9A52-1EC2937B7DBC}" type="presParOf" srcId="{A8073CA5-F773-4ED8-8957-DF6FF3C8009B}" destId="{0DCFE9E8-1866-45AB-8DEE-E3F73AA9B842}" srcOrd="5" destOrd="0" presId="urn:microsoft.com/office/officeart/2005/8/layout/cycle7"/>
    <dgm:cxn modelId="{7680EDA3-0875-41C6-A927-648DBF1305F0}" type="presParOf" srcId="{0DCFE9E8-1866-45AB-8DEE-E3F73AA9B842}" destId="{D63B9D04-4B75-4834-AEAE-A2D93E7A005A}"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6F6A3E-FEA8-47D6-B177-F7C09FD3726A}">
      <dsp:nvSpPr>
        <dsp:cNvPr id="0" name=""/>
        <dsp:cNvSpPr/>
      </dsp:nvSpPr>
      <dsp:spPr>
        <a:xfrm>
          <a:off x="1359545" y="1128840"/>
          <a:ext cx="9597443" cy="2678019"/>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288040" tIns="137160" rIns="137160" bIns="137160" numCol="1" spcCol="1270" anchor="ctr" anchorCtr="0">
          <a:noAutofit/>
        </a:bodyPr>
        <a:lstStyle/>
        <a:p>
          <a:pPr lvl="0" algn="l" defTabSz="1600200">
            <a:lnSpc>
              <a:spcPct val="90000"/>
            </a:lnSpc>
            <a:spcBef>
              <a:spcPct val="0"/>
            </a:spcBef>
            <a:spcAft>
              <a:spcPct val="35000"/>
            </a:spcAft>
          </a:pPr>
          <a:r>
            <a:rPr lang="ru-RU" sz="3600" kern="1200" dirty="0">
              <a:solidFill>
                <a:srgbClr val="002060"/>
              </a:solidFill>
              <a:latin typeface="Arial" panose="020B0604020202020204" pitchFamily="34" charset="0"/>
              <a:ea typeface="Symbol" panose="05050102010706020507" pitchFamily="18" charset="2"/>
              <a:cs typeface="Arial" panose="020B0604020202020204" pitchFamily="34" charset="0"/>
            </a:rPr>
            <a:t>учреждения</a:t>
          </a:r>
          <a:r>
            <a:rPr lang="ru-RU" sz="3600" kern="1200" spc="-20" dirty="0">
              <a:solidFill>
                <a:srgbClr val="002060"/>
              </a:solidFill>
              <a:latin typeface="Arial" panose="020B0604020202020204" pitchFamily="34" charset="0"/>
              <a:ea typeface="Symbol" panose="05050102010706020507" pitchFamily="18" charset="2"/>
              <a:cs typeface="Arial" panose="020B0604020202020204" pitchFamily="34" charset="0"/>
            </a:rPr>
            <a:t> </a:t>
          </a:r>
          <a:r>
            <a:rPr lang="ru-RU" sz="3600" kern="1200" dirty="0">
              <a:solidFill>
                <a:srgbClr val="002060"/>
              </a:solidFill>
              <a:latin typeface="Arial" panose="020B0604020202020204" pitchFamily="34" charset="0"/>
              <a:ea typeface="Symbol" panose="05050102010706020507" pitchFamily="18" charset="2"/>
              <a:cs typeface="Arial" panose="020B0604020202020204" pitchFamily="34" charset="0"/>
            </a:rPr>
            <a:t>и</a:t>
          </a:r>
          <a:r>
            <a:rPr lang="ru-RU" sz="3600" kern="1200" spc="-20" dirty="0">
              <a:solidFill>
                <a:srgbClr val="002060"/>
              </a:solidFill>
              <a:latin typeface="Arial" panose="020B0604020202020204" pitchFamily="34" charset="0"/>
              <a:ea typeface="Symbol" panose="05050102010706020507" pitchFamily="18" charset="2"/>
              <a:cs typeface="Arial" panose="020B0604020202020204" pitchFamily="34" charset="0"/>
            </a:rPr>
            <a:t> </a:t>
          </a:r>
          <a:r>
            <a:rPr lang="ru-RU" sz="3600" kern="1200" dirty="0">
              <a:solidFill>
                <a:srgbClr val="002060"/>
              </a:solidFill>
              <a:latin typeface="Arial" panose="020B0604020202020204" pitchFamily="34" charset="0"/>
              <a:ea typeface="Symbol" panose="05050102010706020507" pitchFamily="18" charset="2"/>
              <a:cs typeface="Arial" panose="020B0604020202020204" pitchFamily="34" charset="0"/>
            </a:rPr>
            <a:t>организации</a:t>
          </a:r>
          <a:r>
            <a:rPr lang="ru-RU" sz="3600" kern="1200" spc="-15" dirty="0">
              <a:solidFill>
                <a:srgbClr val="002060"/>
              </a:solidFill>
              <a:latin typeface="Arial" panose="020B0604020202020204" pitchFamily="34" charset="0"/>
              <a:ea typeface="Symbol" panose="05050102010706020507" pitchFamily="18" charset="2"/>
              <a:cs typeface="Arial" panose="020B0604020202020204" pitchFamily="34" charset="0"/>
            </a:rPr>
            <a:t> </a:t>
          </a:r>
          <a:r>
            <a:rPr lang="ru-RU" sz="3600" kern="1200" dirty="0">
              <a:solidFill>
                <a:srgbClr val="002060"/>
              </a:solidFill>
              <a:latin typeface="Arial" panose="020B0604020202020204" pitchFamily="34" charset="0"/>
              <a:ea typeface="Symbol" panose="05050102010706020507" pitchFamily="18" charset="2"/>
              <a:cs typeface="Arial" panose="020B0604020202020204" pitchFamily="34" charset="0"/>
            </a:rPr>
            <a:t>социальной</a:t>
          </a:r>
          <a:r>
            <a:rPr lang="ru-RU" sz="3600" kern="1200" spc="-25" dirty="0">
              <a:solidFill>
                <a:srgbClr val="002060"/>
              </a:solidFill>
              <a:latin typeface="Arial" panose="020B0604020202020204" pitchFamily="34" charset="0"/>
              <a:ea typeface="Symbol" panose="05050102010706020507" pitchFamily="18" charset="2"/>
              <a:cs typeface="Arial" panose="020B0604020202020204" pitchFamily="34" charset="0"/>
            </a:rPr>
            <a:t> </a:t>
          </a:r>
          <a:r>
            <a:rPr lang="ru-RU" sz="3600" kern="1200" dirty="0">
              <a:solidFill>
                <a:srgbClr val="002060"/>
              </a:solidFill>
              <a:latin typeface="Arial" panose="020B0604020202020204" pitchFamily="34" charset="0"/>
              <a:ea typeface="Symbol" panose="05050102010706020507" pitchFamily="18" charset="2"/>
              <a:cs typeface="Arial" panose="020B0604020202020204" pitchFamily="34" charset="0"/>
            </a:rPr>
            <a:t>сферы, находящиеся в региональной или муниципальной собственности</a:t>
          </a:r>
          <a:endParaRPr lang="ru-RU" sz="3600" kern="1200" dirty="0">
            <a:solidFill>
              <a:srgbClr val="002060"/>
            </a:solidFill>
            <a:latin typeface="Arial" panose="020B0604020202020204" pitchFamily="34" charset="0"/>
            <a:cs typeface="Arial" panose="020B0604020202020204" pitchFamily="34" charset="0"/>
          </a:endParaRPr>
        </a:p>
      </dsp:txBody>
      <dsp:txXfrm>
        <a:off x="1359545" y="1128840"/>
        <a:ext cx="9597443" cy="2678019"/>
      </dsp:txXfrm>
    </dsp:sp>
    <dsp:sp modelId="{966891AD-E788-4E11-8FDE-4F420AF64027}">
      <dsp:nvSpPr>
        <dsp:cNvPr id="0" name=""/>
        <dsp:cNvSpPr/>
      </dsp:nvSpPr>
      <dsp:spPr>
        <a:xfrm>
          <a:off x="303048" y="933167"/>
          <a:ext cx="2364607" cy="2262397"/>
        </a:xfrm>
        <a:prstGeom prst="rect">
          <a:avLst/>
        </a:prstGeom>
        <a:gradFill rotWithShape="0">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F0947-70A6-4274-8E8B-60922C8C6425}">
      <dsp:nvSpPr>
        <dsp:cNvPr id="0" name=""/>
        <dsp:cNvSpPr/>
      </dsp:nvSpPr>
      <dsp:spPr>
        <a:xfrm>
          <a:off x="0" y="307085"/>
          <a:ext cx="9797143"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en-US" sz="2400" kern="1200" dirty="0"/>
            <a:t>1</a:t>
          </a:r>
          <a:r>
            <a:rPr lang="ru-RU" sz="2400" kern="1200" dirty="0"/>
            <a:t>. Администрация МО направляет в Общественную палату МО запрос по кандидатам для включения в состав Общественного совета по НОК</a:t>
          </a:r>
        </a:p>
      </dsp:txBody>
      <dsp:txXfrm>
        <a:off x="46606" y="353691"/>
        <a:ext cx="9703931" cy="861507"/>
      </dsp:txXfrm>
    </dsp:sp>
    <dsp:sp modelId="{732265B9-46D3-4C72-814C-6034B363252D}">
      <dsp:nvSpPr>
        <dsp:cNvPr id="0" name=""/>
        <dsp:cNvSpPr/>
      </dsp:nvSpPr>
      <dsp:spPr>
        <a:xfrm>
          <a:off x="0" y="1467554"/>
          <a:ext cx="9797143" cy="954719"/>
        </a:xfrm>
        <a:prstGeom prst="roundRect">
          <a:avLst/>
        </a:prstGeom>
        <a:solidFill>
          <a:srgbClr val="E14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a:t>2. Общественная палата МО дает предложения для формирования состава участников Общественного совета по НОК</a:t>
          </a:r>
        </a:p>
      </dsp:txBody>
      <dsp:txXfrm>
        <a:off x="46606" y="1514160"/>
        <a:ext cx="9703931" cy="861507"/>
      </dsp:txXfrm>
    </dsp:sp>
    <dsp:sp modelId="{52128B69-7F42-4AD4-A410-4BBA693318B1}">
      <dsp:nvSpPr>
        <dsp:cNvPr id="0" name=""/>
        <dsp:cNvSpPr/>
      </dsp:nvSpPr>
      <dsp:spPr>
        <a:xfrm>
          <a:off x="0" y="2584677"/>
          <a:ext cx="9797143" cy="95471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a:t>3. Администрация МО утверждает состав Общественного совета НОК Постановлением Администрации МО</a:t>
          </a:r>
        </a:p>
      </dsp:txBody>
      <dsp:txXfrm>
        <a:off x="46606" y="2631283"/>
        <a:ext cx="9703931" cy="86150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3F0947-70A6-4274-8E8B-60922C8C6425}">
      <dsp:nvSpPr>
        <dsp:cNvPr id="0" name=""/>
        <dsp:cNvSpPr/>
      </dsp:nvSpPr>
      <dsp:spPr>
        <a:xfrm>
          <a:off x="0" y="7236"/>
          <a:ext cx="9797143" cy="17128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a:t>Отбор оператора осуществляется на основе Федеральный закон от 05.04.2013 года N 44-ФЗ "О контрактной системе в сфере закупок товаров, работ, услуг для обеспечения государственных и муниципальных нужд"</a:t>
          </a:r>
        </a:p>
      </dsp:txBody>
      <dsp:txXfrm>
        <a:off x="83616" y="90852"/>
        <a:ext cx="9629911" cy="1545648"/>
      </dsp:txXfrm>
    </dsp:sp>
    <dsp:sp modelId="{732265B9-46D3-4C72-814C-6034B363252D}">
      <dsp:nvSpPr>
        <dsp:cNvPr id="0" name=""/>
        <dsp:cNvSpPr/>
      </dsp:nvSpPr>
      <dsp:spPr>
        <a:xfrm>
          <a:off x="0" y="1979474"/>
          <a:ext cx="9797143" cy="1712880"/>
        </a:xfrm>
        <a:prstGeom prst="roundRect">
          <a:avLst/>
        </a:prstGeom>
        <a:solidFill>
          <a:srgbClr val="E1410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l" defTabSz="1066800">
            <a:lnSpc>
              <a:spcPct val="90000"/>
            </a:lnSpc>
            <a:spcBef>
              <a:spcPct val="0"/>
            </a:spcBef>
            <a:spcAft>
              <a:spcPct val="35000"/>
            </a:spcAft>
          </a:pPr>
          <a:r>
            <a:rPr lang="ru-RU" sz="2400" kern="1200" dirty="0"/>
            <a:t>Оператором не могут быть организации, которые являются объектом независимой оценки. Также сбор и общение информации, необходимой для проведения независимой оценки нельзя поручить учреждению в рамках государственного или муниципального задания.</a:t>
          </a:r>
        </a:p>
      </dsp:txBody>
      <dsp:txXfrm>
        <a:off x="83616" y="2063090"/>
        <a:ext cx="9629911" cy="15456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84A15D-E1CC-4001-BE18-6E72B4DC1F0A}">
      <dsp:nvSpPr>
        <dsp:cNvPr id="0" name=""/>
        <dsp:cNvSpPr/>
      </dsp:nvSpPr>
      <dsp:spPr>
        <a:xfrm>
          <a:off x="1000948" y="195968"/>
          <a:ext cx="3252248" cy="96707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a:t>Рекомендации и (или) предложения Общественного совета по НОК по итогам рассмотрения отчета оператора </a:t>
          </a:r>
        </a:p>
      </dsp:txBody>
      <dsp:txXfrm>
        <a:off x="1029273" y="224293"/>
        <a:ext cx="3195598" cy="910422"/>
      </dsp:txXfrm>
    </dsp:sp>
    <dsp:sp modelId="{FB1B4C70-1FD7-4FAA-928F-51D4F7B294C7}">
      <dsp:nvSpPr>
        <dsp:cNvPr id="0" name=""/>
        <dsp:cNvSpPr/>
      </dsp:nvSpPr>
      <dsp:spPr>
        <a:xfrm rot="5429429">
          <a:off x="1799194" y="2488048"/>
          <a:ext cx="821533" cy="569143"/>
        </a:xfrm>
        <a:prstGeom prst="lef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ru-RU" sz="1200" kern="1200"/>
        </a:p>
      </dsp:txBody>
      <dsp:txXfrm rot="10800000">
        <a:off x="1969937" y="2601877"/>
        <a:ext cx="480047" cy="341485"/>
      </dsp:txXfrm>
    </dsp:sp>
    <dsp:sp modelId="{B6FE7A36-018D-4FB5-B59E-EB166045A7F4}">
      <dsp:nvSpPr>
        <dsp:cNvPr id="0" name=""/>
        <dsp:cNvSpPr/>
      </dsp:nvSpPr>
      <dsp:spPr>
        <a:xfrm>
          <a:off x="960405" y="4768294"/>
          <a:ext cx="3252248" cy="12943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kern="1200" dirty="0"/>
            <a:t>Учреждение МО обеспечивает исполнение Планов по устранению недостатков и информирует  Администрацию МО</a:t>
          </a:r>
        </a:p>
      </dsp:txBody>
      <dsp:txXfrm>
        <a:off x="998316" y="4806205"/>
        <a:ext cx="3176426" cy="1218540"/>
      </dsp:txXfrm>
    </dsp:sp>
    <dsp:sp modelId="{D42D222B-3BC5-45CC-9FA4-D89C5051C0CE}">
      <dsp:nvSpPr>
        <dsp:cNvPr id="0" name=""/>
        <dsp:cNvSpPr/>
      </dsp:nvSpPr>
      <dsp:spPr>
        <a:xfrm rot="10800000" flipH="1" flipV="1">
          <a:off x="1414747" y="3385283"/>
          <a:ext cx="850780" cy="1313270"/>
        </a:xfrm>
        <a:prstGeom prst="down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ru-RU" sz="1200" kern="1200"/>
        </a:p>
      </dsp:txBody>
      <dsp:txXfrm rot="10800000">
        <a:off x="1669981" y="3647937"/>
        <a:ext cx="340312" cy="787962"/>
      </dsp:txXfrm>
    </dsp:sp>
    <dsp:sp modelId="{8D57D0B7-B4A2-4721-B43C-0BFE847553C5}">
      <dsp:nvSpPr>
        <dsp:cNvPr id="0" name=""/>
        <dsp:cNvSpPr/>
      </dsp:nvSpPr>
      <dsp:spPr>
        <a:xfrm>
          <a:off x="944820" y="2189568"/>
          <a:ext cx="3252248" cy="105524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ru-RU" sz="1400" b="1" kern="1200" dirty="0"/>
            <a:t>Администрация МО </a:t>
          </a:r>
          <a:r>
            <a:rPr lang="ru-RU" sz="1400" kern="1200" dirty="0"/>
            <a:t>рассматривает рекомендации (предложения) Общественного совета и формирует Планы по устранению недостатков</a:t>
          </a:r>
        </a:p>
      </dsp:txBody>
      <dsp:txXfrm>
        <a:off x="975727" y="2220475"/>
        <a:ext cx="3190434" cy="993426"/>
      </dsp:txXfrm>
    </dsp:sp>
    <dsp:sp modelId="{0DCFE9E8-1866-45AB-8DEE-E3F73AA9B842}">
      <dsp:nvSpPr>
        <dsp:cNvPr id="0" name=""/>
        <dsp:cNvSpPr/>
      </dsp:nvSpPr>
      <dsp:spPr>
        <a:xfrm rot="5400000">
          <a:off x="2188849" y="1391733"/>
          <a:ext cx="821533" cy="569143"/>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ru-RU" sz="1200" kern="1200"/>
        </a:p>
      </dsp:txBody>
      <dsp:txXfrm>
        <a:off x="2359592" y="1505562"/>
        <a:ext cx="480047" cy="341485"/>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B13AE58A-8293-49B6-A442-D9DF683F58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E34FF840-0737-4AFC-8A05-5C7DE3C6B3DA}"/>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a:p>
        </p:txBody>
      </p:sp>
      <p:sp>
        <p:nvSpPr>
          <p:cNvPr id="3" name="Подзаголовок 2">
            <a:extLst>
              <a:ext uri="{FF2B5EF4-FFF2-40B4-BE49-F238E27FC236}">
                <a16:creationId xmlns:a16="http://schemas.microsoft.com/office/drawing/2014/main" id="{3B714526-A577-426B-A8C6-1029E90FF5C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a:p>
        </p:txBody>
      </p:sp>
      <p:sp>
        <p:nvSpPr>
          <p:cNvPr id="4" name="Дата 3">
            <a:extLst>
              <a:ext uri="{FF2B5EF4-FFF2-40B4-BE49-F238E27FC236}">
                <a16:creationId xmlns:a16="http://schemas.microsoft.com/office/drawing/2014/main" id="{9ECC0D54-2DFB-46ED-B46C-7FA4E6640E78}"/>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5" name="Нижний колонтитул 4">
            <a:extLst>
              <a:ext uri="{FF2B5EF4-FFF2-40B4-BE49-F238E27FC236}">
                <a16:creationId xmlns:a16="http://schemas.microsoft.com/office/drawing/2014/main" id="{45760647-8579-49BF-8D7C-4CC558DDF04E}"/>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5F56B372-DBFE-470F-AA04-21387863C9BA}"/>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3482894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1F751D9-22E2-4EB8-9529-60178D9DA1A5}"/>
              </a:ext>
            </a:extLst>
          </p:cNvPr>
          <p:cNvSpPr>
            <a:spLocks noGrp="1"/>
          </p:cNvSpPr>
          <p:nvPr>
            <p:ph type="title"/>
          </p:nvPr>
        </p:nvSpPr>
        <p:spPr/>
        <p:txBody>
          <a:bodyPr/>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0D33DA6D-94DB-4AEE-977B-8B7C791D2FD0}"/>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FC8E3468-5AB5-4CC2-9BE0-0184CC49E361}"/>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5" name="Нижний колонтитул 4">
            <a:extLst>
              <a:ext uri="{FF2B5EF4-FFF2-40B4-BE49-F238E27FC236}">
                <a16:creationId xmlns:a16="http://schemas.microsoft.com/office/drawing/2014/main" id="{A2B3D100-A635-4C39-A865-BF31910FF7F1}"/>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C3DCCFF5-2E13-4C43-86D1-5C3F76101D6E}"/>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3835428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E7F432CD-4523-4BD8-92B7-36B66EBE9956}"/>
              </a:ext>
            </a:extLst>
          </p:cNvPr>
          <p:cNvSpPr>
            <a:spLocks noGrp="1"/>
          </p:cNvSpPr>
          <p:nvPr>
            <p:ph type="title" orient="vert"/>
          </p:nvPr>
        </p:nvSpPr>
        <p:spPr>
          <a:xfrm>
            <a:off x="8724900" y="365125"/>
            <a:ext cx="2628900" cy="5811838"/>
          </a:xfrm>
        </p:spPr>
        <p:txBody>
          <a:bodyPr vert="eaVert"/>
          <a:lstStyle/>
          <a:p>
            <a:r>
              <a:rPr lang="ru-RU"/>
              <a:t>Образец заголовка</a:t>
            </a:r>
            <a:endParaRPr lang="en-US"/>
          </a:p>
        </p:txBody>
      </p:sp>
      <p:sp>
        <p:nvSpPr>
          <p:cNvPr id="3" name="Вертикальный текст 2">
            <a:extLst>
              <a:ext uri="{FF2B5EF4-FFF2-40B4-BE49-F238E27FC236}">
                <a16:creationId xmlns:a16="http://schemas.microsoft.com/office/drawing/2014/main" id="{51248BF6-A502-4EB8-B58E-1CCB2E6E67E3}"/>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2AB85216-1B15-4B70-AD42-AC851BAA2FB6}"/>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5" name="Нижний колонтитул 4">
            <a:extLst>
              <a:ext uri="{FF2B5EF4-FFF2-40B4-BE49-F238E27FC236}">
                <a16:creationId xmlns:a16="http://schemas.microsoft.com/office/drawing/2014/main" id="{06E2A7A3-69F5-42EB-BD78-D0FE03B88ABE}"/>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10D0A078-F29E-4B94-9197-3303E752CB6B}"/>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816013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7E3507-7C0E-431E-9B42-5F0946429C3B}"/>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3BEF13D2-4E05-4375-B245-14AA1CE69089}"/>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77A4A1AE-5605-4495-836A-C4DFEE0D9447}"/>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5" name="Нижний колонтитул 4">
            <a:extLst>
              <a:ext uri="{FF2B5EF4-FFF2-40B4-BE49-F238E27FC236}">
                <a16:creationId xmlns:a16="http://schemas.microsoft.com/office/drawing/2014/main" id="{00D3DE68-C2F2-4202-999F-B2CE5EF35870}"/>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48B493A4-0F57-48EA-B651-ED842BB9F694}"/>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283797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0B8256-3271-4F0D-884B-FE674315934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a:p>
        </p:txBody>
      </p:sp>
      <p:sp>
        <p:nvSpPr>
          <p:cNvPr id="3" name="Текст 2">
            <a:extLst>
              <a:ext uri="{FF2B5EF4-FFF2-40B4-BE49-F238E27FC236}">
                <a16:creationId xmlns:a16="http://schemas.microsoft.com/office/drawing/2014/main" id="{43D472D7-13EE-4573-B2FE-0BB29B1037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BD2F37AB-94CE-4E67-A824-6A9E3383DD98}"/>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5" name="Нижний колонтитул 4">
            <a:extLst>
              <a:ext uri="{FF2B5EF4-FFF2-40B4-BE49-F238E27FC236}">
                <a16:creationId xmlns:a16="http://schemas.microsoft.com/office/drawing/2014/main" id="{F433F86E-2AB2-4865-A6BA-D69845CC382C}"/>
              </a:ext>
            </a:extLst>
          </p:cNvPr>
          <p:cNvSpPr>
            <a:spLocks noGrp="1"/>
          </p:cNvSpPr>
          <p:nvPr>
            <p:ph type="ftr" sz="quarter" idx="11"/>
          </p:nvPr>
        </p:nvSpPr>
        <p:spPr/>
        <p:txBody>
          <a:bodyPr/>
          <a:lstStyle/>
          <a:p>
            <a:endParaRPr lang="en-US"/>
          </a:p>
        </p:txBody>
      </p:sp>
      <p:sp>
        <p:nvSpPr>
          <p:cNvPr id="6" name="Номер слайда 5">
            <a:extLst>
              <a:ext uri="{FF2B5EF4-FFF2-40B4-BE49-F238E27FC236}">
                <a16:creationId xmlns:a16="http://schemas.microsoft.com/office/drawing/2014/main" id="{73EEDD80-7D8A-4FB2-8C9B-C3E5FEB756FD}"/>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256098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BC07142-1BA9-45F0-8285-80147A44D421}"/>
              </a:ext>
            </a:extLst>
          </p:cNvPr>
          <p:cNvSpPr>
            <a:spLocks noGrp="1"/>
          </p:cNvSpPr>
          <p:nvPr>
            <p:ph type="title"/>
          </p:nvPr>
        </p:nvSpPr>
        <p:spPr/>
        <p:txBody>
          <a:bodyPr/>
          <a:lstStyle/>
          <a:p>
            <a:r>
              <a:rPr lang="ru-RU"/>
              <a:t>Образец заголовка</a:t>
            </a:r>
            <a:endParaRPr lang="en-US"/>
          </a:p>
        </p:txBody>
      </p:sp>
      <p:sp>
        <p:nvSpPr>
          <p:cNvPr id="3" name="Объект 2">
            <a:extLst>
              <a:ext uri="{FF2B5EF4-FFF2-40B4-BE49-F238E27FC236}">
                <a16:creationId xmlns:a16="http://schemas.microsoft.com/office/drawing/2014/main" id="{01142AF7-FCAE-40BC-BC5D-92FB6D0B1BDF}"/>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Объект 3">
            <a:extLst>
              <a:ext uri="{FF2B5EF4-FFF2-40B4-BE49-F238E27FC236}">
                <a16:creationId xmlns:a16="http://schemas.microsoft.com/office/drawing/2014/main" id="{CDF13E3A-DB43-4B3F-9E11-9AEDB87BD8B6}"/>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a:extLst>
              <a:ext uri="{FF2B5EF4-FFF2-40B4-BE49-F238E27FC236}">
                <a16:creationId xmlns:a16="http://schemas.microsoft.com/office/drawing/2014/main" id="{EDC6761E-6204-49A0-B391-56DF6F2E2194}"/>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6" name="Нижний колонтитул 5">
            <a:extLst>
              <a:ext uri="{FF2B5EF4-FFF2-40B4-BE49-F238E27FC236}">
                <a16:creationId xmlns:a16="http://schemas.microsoft.com/office/drawing/2014/main" id="{19006575-A647-439F-A1F9-53D98B39A1A6}"/>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21D81586-F494-4AFA-8096-4A327CE114A9}"/>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20942423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55D5E65-C5D1-4D18-B86D-7504D58EF0B4}"/>
              </a:ext>
            </a:extLst>
          </p:cNvPr>
          <p:cNvSpPr>
            <a:spLocks noGrp="1"/>
          </p:cNvSpPr>
          <p:nvPr>
            <p:ph type="title"/>
          </p:nvPr>
        </p:nvSpPr>
        <p:spPr>
          <a:xfrm>
            <a:off x="839788" y="365125"/>
            <a:ext cx="10515600" cy="1325563"/>
          </a:xfrm>
        </p:spPr>
        <p:txBody>
          <a:bodyPr/>
          <a:lstStyle/>
          <a:p>
            <a:r>
              <a:rPr lang="ru-RU"/>
              <a:t>Образец заголовка</a:t>
            </a:r>
            <a:endParaRPr lang="en-US"/>
          </a:p>
        </p:txBody>
      </p:sp>
      <p:sp>
        <p:nvSpPr>
          <p:cNvPr id="3" name="Текст 2">
            <a:extLst>
              <a:ext uri="{FF2B5EF4-FFF2-40B4-BE49-F238E27FC236}">
                <a16:creationId xmlns:a16="http://schemas.microsoft.com/office/drawing/2014/main" id="{9FDC3B7F-B235-4264-9750-5F57A9EF12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CF1CAEF5-F734-4DE5-BAD8-EB3A35AC083E}"/>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a:extLst>
              <a:ext uri="{FF2B5EF4-FFF2-40B4-BE49-F238E27FC236}">
                <a16:creationId xmlns:a16="http://schemas.microsoft.com/office/drawing/2014/main" id="{5D7A9022-B36C-4AAC-B83C-25D8F3318B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A49E7223-AD7F-492F-B215-5B7ED09D221B}"/>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a:extLst>
              <a:ext uri="{FF2B5EF4-FFF2-40B4-BE49-F238E27FC236}">
                <a16:creationId xmlns:a16="http://schemas.microsoft.com/office/drawing/2014/main" id="{3B87B929-DDFD-483C-AB65-9C364EF7A36E}"/>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8" name="Нижний колонтитул 7">
            <a:extLst>
              <a:ext uri="{FF2B5EF4-FFF2-40B4-BE49-F238E27FC236}">
                <a16:creationId xmlns:a16="http://schemas.microsoft.com/office/drawing/2014/main" id="{7CC00D52-9754-43CB-A296-809ED0FC46B0}"/>
              </a:ext>
            </a:extLst>
          </p:cNvPr>
          <p:cNvSpPr>
            <a:spLocks noGrp="1"/>
          </p:cNvSpPr>
          <p:nvPr>
            <p:ph type="ftr" sz="quarter" idx="11"/>
          </p:nvPr>
        </p:nvSpPr>
        <p:spPr/>
        <p:txBody>
          <a:bodyPr/>
          <a:lstStyle/>
          <a:p>
            <a:endParaRPr lang="en-US"/>
          </a:p>
        </p:txBody>
      </p:sp>
      <p:sp>
        <p:nvSpPr>
          <p:cNvPr id="9" name="Номер слайда 8">
            <a:extLst>
              <a:ext uri="{FF2B5EF4-FFF2-40B4-BE49-F238E27FC236}">
                <a16:creationId xmlns:a16="http://schemas.microsoft.com/office/drawing/2014/main" id="{8BBC7812-F30D-4B60-A154-F5BD944722BF}"/>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24465539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111CE0A-D409-4E57-8466-4BF73BBB128E}"/>
              </a:ext>
            </a:extLst>
          </p:cNvPr>
          <p:cNvSpPr>
            <a:spLocks noGrp="1"/>
          </p:cNvSpPr>
          <p:nvPr>
            <p:ph type="title"/>
          </p:nvPr>
        </p:nvSpPr>
        <p:spPr/>
        <p:txBody>
          <a:bodyPr/>
          <a:lstStyle/>
          <a:p>
            <a:r>
              <a:rPr lang="ru-RU"/>
              <a:t>Образец заголовка</a:t>
            </a:r>
            <a:endParaRPr lang="en-US"/>
          </a:p>
        </p:txBody>
      </p:sp>
      <p:sp>
        <p:nvSpPr>
          <p:cNvPr id="3" name="Дата 2">
            <a:extLst>
              <a:ext uri="{FF2B5EF4-FFF2-40B4-BE49-F238E27FC236}">
                <a16:creationId xmlns:a16="http://schemas.microsoft.com/office/drawing/2014/main" id="{B3A9DF44-EE89-476B-8231-C721A10E43AE}"/>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4" name="Нижний колонтитул 3">
            <a:extLst>
              <a:ext uri="{FF2B5EF4-FFF2-40B4-BE49-F238E27FC236}">
                <a16:creationId xmlns:a16="http://schemas.microsoft.com/office/drawing/2014/main" id="{33D88A40-AABF-4CFA-87CC-E6C06D45FD68}"/>
              </a:ext>
            </a:extLst>
          </p:cNvPr>
          <p:cNvSpPr>
            <a:spLocks noGrp="1"/>
          </p:cNvSpPr>
          <p:nvPr>
            <p:ph type="ftr" sz="quarter" idx="11"/>
          </p:nvPr>
        </p:nvSpPr>
        <p:spPr/>
        <p:txBody>
          <a:bodyPr/>
          <a:lstStyle/>
          <a:p>
            <a:endParaRPr lang="en-US"/>
          </a:p>
        </p:txBody>
      </p:sp>
      <p:sp>
        <p:nvSpPr>
          <p:cNvPr id="5" name="Номер слайда 4">
            <a:extLst>
              <a:ext uri="{FF2B5EF4-FFF2-40B4-BE49-F238E27FC236}">
                <a16:creationId xmlns:a16="http://schemas.microsoft.com/office/drawing/2014/main" id="{A206DA6E-93E8-40B5-BD72-ADB81483CFAD}"/>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13968702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D2D1CCD2-DF6A-4290-8438-1F6C99EDE56A}"/>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3" name="Нижний колонтитул 2">
            <a:extLst>
              <a:ext uri="{FF2B5EF4-FFF2-40B4-BE49-F238E27FC236}">
                <a16:creationId xmlns:a16="http://schemas.microsoft.com/office/drawing/2014/main" id="{E50705F9-2569-4671-B9B2-88DEB69C1081}"/>
              </a:ext>
            </a:extLst>
          </p:cNvPr>
          <p:cNvSpPr>
            <a:spLocks noGrp="1"/>
          </p:cNvSpPr>
          <p:nvPr>
            <p:ph type="ftr" sz="quarter" idx="11"/>
          </p:nvPr>
        </p:nvSpPr>
        <p:spPr/>
        <p:txBody>
          <a:bodyPr/>
          <a:lstStyle/>
          <a:p>
            <a:endParaRPr lang="en-US"/>
          </a:p>
        </p:txBody>
      </p:sp>
      <p:sp>
        <p:nvSpPr>
          <p:cNvPr id="4" name="Номер слайда 3">
            <a:extLst>
              <a:ext uri="{FF2B5EF4-FFF2-40B4-BE49-F238E27FC236}">
                <a16:creationId xmlns:a16="http://schemas.microsoft.com/office/drawing/2014/main" id="{53897548-FD7C-494C-B256-97EC74A98543}"/>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12804518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A76BD1F-2E40-4176-A2FA-5FD45CC5E3C7}"/>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Объект 2">
            <a:extLst>
              <a:ext uri="{FF2B5EF4-FFF2-40B4-BE49-F238E27FC236}">
                <a16:creationId xmlns:a16="http://schemas.microsoft.com/office/drawing/2014/main" id="{FB90B6BB-5F30-4957-8E57-92D8CDC2D0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a:extLst>
              <a:ext uri="{FF2B5EF4-FFF2-40B4-BE49-F238E27FC236}">
                <a16:creationId xmlns:a16="http://schemas.microsoft.com/office/drawing/2014/main" id="{BF511DA2-2952-47A3-BE16-F6CBDC359EF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4A3CA829-E50B-4AF4-A50E-41F0A478F008}"/>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6" name="Нижний колонтитул 5">
            <a:extLst>
              <a:ext uri="{FF2B5EF4-FFF2-40B4-BE49-F238E27FC236}">
                <a16:creationId xmlns:a16="http://schemas.microsoft.com/office/drawing/2014/main" id="{AC7E7F7B-DCAD-46DE-8D86-12E83BC703DA}"/>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7B3A2C29-75A4-410C-A2E1-889DCA00A6C4}"/>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1751883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F2C74AE-BFA7-4396-8406-0F44A6A8451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a:p>
        </p:txBody>
      </p:sp>
      <p:sp>
        <p:nvSpPr>
          <p:cNvPr id="3" name="Рисунок 2">
            <a:extLst>
              <a:ext uri="{FF2B5EF4-FFF2-40B4-BE49-F238E27FC236}">
                <a16:creationId xmlns:a16="http://schemas.microsoft.com/office/drawing/2014/main" id="{05434BFA-59BB-48F7-B355-C10EFEFF14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a:extLst>
              <a:ext uri="{FF2B5EF4-FFF2-40B4-BE49-F238E27FC236}">
                <a16:creationId xmlns:a16="http://schemas.microsoft.com/office/drawing/2014/main" id="{87F963C0-246F-47F6-B7FF-886BD9CA5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14013BE5-7E72-41A5-AAEA-19804577DBF3}"/>
              </a:ext>
            </a:extLst>
          </p:cNvPr>
          <p:cNvSpPr>
            <a:spLocks noGrp="1"/>
          </p:cNvSpPr>
          <p:nvPr>
            <p:ph type="dt" sz="half" idx="10"/>
          </p:nvPr>
        </p:nvSpPr>
        <p:spPr/>
        <p:txBody>
          <a:bodyPr/>
          <a:lstStyle/>
          <a:p>
            <a:fld id="{6875877B-B35E-461B-9D29-07C79B310FB9}" type="datetimeFigureOut">
              <a:rPr lang="en-US" smtClean="0"/>
              <a:t>4/25/2023</a:t>
            </a:fld>
            <a:endParaRPr lang="en-US"/>
          </a:p>
        </p:txBody>
      </p:sp>
      <p:sp>
        <p:nvSpPr>
          <p:cNvPr id="6" name="Нижний колонтитул 5">
            <a:extLst>
              <a:ext uri="{FF2B5EF4-FFF2-40B4-BE49-F238E27FC236}">
                <a16:creationId xmlns:a16="http://schemas.microsoft.com/office/drawing/2014/main" id="{A4B72F6E-CB55-46B9-859A-FE9807A6813C}"/>
              </a:ext>
            </a:extLst>
          </p:cNvPr>
          <p:cNvSpPr>
            <a:spLocks noGrp="1"/>
          </p:cNvSpPr>
          <p:nvPr>
            <p:ph type="ftr" sz="quarter" idx="11"/>
          </p:nvPr>
        </p:nvSpPr>
        <p:spPr/>
        <p:txBody>
          <a:bodyPr/>
          <a:lstStyle/>
          <a:p>
            <a:endParaRPr lang="en-US"/>
          </a:p>
        </p:txBody>
      </p:sp>
      <p:sp>
        <p:nvSpPr>
          <p:cNvPr id="7" name="Номер слайда 6">
            <a:extLst>
              <a:ext uri="{FF2B5EF4-FFF2-40B4-BE49-F238E27FC236}">
                <a16:creationId xmlns:a16="http://schemas.microsoft.com/office/drawing/2014/main" id="{7047DF7E-C3B3-4F6D-84E8-3A211693E4CE}"/>
              </a:ext>
            </a:extLst>
          </p:cNvPr>
          <p:cNvSpPr>
            <a:spLocks noGrp="1"/>
          </p:cNvSpPr>
          <p:nvPr>
            <p:ph type="sldNum" sz="quarter" idx="12"/>
          </p:nvPr>
        </p:nvSpPr>
        <p:spPr/>
        <p:txBody>
          <a:bodyPr/>
          <a:lstStyle/>
          <a:p>
            <a:fld id="{22E592EE-4A68-4962-8085-0437772714CA}" type="slidenum">
              <a:rPr lang="en-US" smtClean="0"/>
              <a:t>‹#›</a:t>
            </a:fld>
            <a:endParaRPr lang="en-US"/>
          </a:p>
        </p:txBody>
      </p:sp>
    </p:spTree>
    <p:extLst>
      <p:ext uri="{BB962C8B-B14F-4D97-AF65-F5344CB8AC3E}">
        <p14:creationId xmlns:p14="http://schemas.microsoft.com/office/powerpoint/2010/main" val="26478896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43E7BA86-4D76-4C2B-999B-C14B583D454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15C8BC8C-292B-4CDF-954F-66CE93A46DD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a:extLst>
              <a:ext uri="{FF2B5EF4-FFF2-40B4-BE49-F238E27FC236}">
                <a16:creationId xmlns:a16="http://schemas.microsoft.com/office/drawing/2014/main" id="{7E784D0B-D367-44EA-BEA5-DB82A65806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a:extLst>
              <a:ext uri="{FF2B5EF4-FFF2-40B4-BE49-F238E27FC236}">
                <a16:creationId xmlns:a16="http://schemas.microsoft.com/office/drawing/2014/main" id="{815F8123-CC57-4371-8958-CD52FBBA0F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75877B-B35E-461B-9D29-07C79B310FB9}" type="datetimeFigureOut">
              <a:rPr lang="en-US" smtClean="0"/>
              <a:t>4/25/2023</a:t>
            </a:fld>
            <a:endParaRPr lang="en-US"/>
          </a:p>
        </p:txBody>
      </p:sp>
      <p:sp>
        <p:nvSpPr>
          <p:cNvPr id="5" name="Нижний колонтитул 4">
            <a:extLst>
              <a:ext uri="{FF2B5EF4-FFF2-40B4-BE49-F238E27FC236}">
                <a16:creationId xmlns:a16="http://schemas.microsoft.com/office/drawing/2014/main" id="{F93C2B53-EA4C-4FD4-92FD-783EF93074E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a:extLst>
              <a:ext uri="{FF2B5EF4-FFF2-40B4-BE49-F238E27FC236}">
                <a16:creationId xmlns:a16="http://schemas.microsoft.com/office/drawing/2014/main" id="{000B0C6D-2273-4E5D-8EF6-21B5BC5EE8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592EE-4A68-4962-8085-0437772714CA}" type="slidenum">
              <a:rPr lang="en-US" smtClean="0"/>
              <a:t>‹#›</a:t>
            </a:fld>
            <a:endParaRPr lang="en-US"/>
          </a:p>
        </p:txBody>
      </p:sp>
    </p:spTree>
    <p:extLst>
      <p:ext uri="{BB962C8B-B14F-4D97-AF65-F5344CB8AC3E}">
        <p14:creationId xmlns:p14="http://schemas.microsoft.com/office/powerpoint/2010/main" val="768196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3.png"/><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FAE0A0B9-6C3B-4E23-AF22-332A822556B5}"/>
              </a:ext>
            </a:extLst>
          </p:cNvPr>
          <p:cNvSpPr>
            <a:spLocks noGrp="1"/>
          </p:cNvSpPr>
          <p:nvPr>
            <p:ph type="ctrTitle"/>
          </p:nvPr>
        </p:nvSpPr>
        <p:spPr>
          <a:xfrm>
            <a:off x="1320543" y="2344231"/>
            <a:ext cx="9144000" cy="2387600"/>
          </a:xfrm>
        </p:spPr>
        <p:txBody>
          <a:bodyPr>
            <a:normAutofit fontScale="90000"/>
          </a:bodyPr>
          <a:lstStyle/>
          <a:p>
            <a:r>
              <a:rPr lang="ru-RU"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НЕЗАВИСИМАЯ ОЦЕНКА КАЧЕСТВА УСЛОВИЙ ОКАЗАНИЯ УСЛУГ</a:t>
            </a:r>
            <a:endParaRPr lang="en-US"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6" name="Заголовок 1">
            <a:extLst>
              <a:ext uri="{FF2B5EF4-FFF2-40B4-BE49-F238E27FC236}">
                <a16:creationId xmlns:a16="http://schemas.microsoft.com/office/drawing/2014/main" id="{FAE0A0B9-6C3B-4E23-AF22-332A822556B5}"/>
              </a:ext>
            </a:extLst>
          </p:cNvPr>
          <p:cNvSpPr txBox="1">
            <a:spLocks/>
          </p:cNvSpPr>
          <p:nvPr/>
        </p:nvSpPr>
        <p:spPr>
          <a:xfrm>
            <a:off x="1651226" y="6331467"/>
            <a:ext cx="9144000" cy="43861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1800" b="1" dirty="0">
                <a:ln w="9525">
                  <a:solidFill>
                    <a:schemeClr val="bg1"/>
                  </a:solidFill>
                  <a:prstDash val="solid"/>
                </a:ln>
                <a:solidFill>
                  <a:srgbClr val="007E94"/>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25-26 АПРЕЛЯ 2023</a:t>
            </a:r>
            <a:endParaRPr lang="en-US" sz="1800" b="1" dirty="0">
              <a:ln w="9525">
                <a:solidFill>
                  <a:schemeClr val="bg1"/>
                </a:solidFill>
                <a:prstDash val="solid"/>
              </a:ln>
              <a:solidFill>
                <a:srgbClr val="007E94"/>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656738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Таблица 3"/>
          <p:cNvGraphicFramePr>
            <a:graphicFrameLocks noGrp="1"/>
          </p:cNvGraphicFramePr>
          <p:nvPr>
            <p:extLst>
              <p:ext uri="{D42A27DB-BD31-4B8C-83A1-F6EECF244321}">
                <p14:modId xmlns:p14="http://schemas.microsoft.com/office/powerpoint/2010/main" val="2983836241"/>
              </p:ext>
            </p:extLst>
          </p:nvPr>
        </p:nvGraphicFramePr>
        <p:xfrm>
          <a:off x="971550" y="1337100"/>
          <a:ext cx="9705975" cy="5236170"/>
        </p:xfrm>
        <a:graphic>
          <a:graphicData uri="http://schemas.openxmlformats.org/drawingml/2006/table">
            <a:tbl>
              <a:tblPr firstRow="1" firstCol="1" bandRow="1">
                <a:tableStyleId>{5C22544A-7EE6-4342-B048-85BDC9FD1C3A}</a:tableStyleId>
              </a:tblPr>
              <a:tblGrid>
                <a:gridCol w="5265418">
                  <a:extLst>
                    <a:ext uri="{9D8B030D-6E8A-4147-A177-3AD203B41FA5}">
                      <a16:colId xmlns:a16="http://schemas.microsoft.com/office/drawing/2014/main" val="3325593201"/>
                    </a:ext>
                  </a:extLst>
                </a:gridCol>
                <a:gridCol w="4440557">
                  <a:extLst>
                    <a:ext uri="{9D8B030D-6E8A-4147-A177-3AD203B41FA5}">
                      <a16:colId xmlns:a16="http://schemas.microsoft.com/office/drawing/2014/main" val="3498703408"/>
                    </a:ext>
                  </a:extLst>
                </a:gridCol>
              </a:tblGrid>
              <a:tr h="238236">
                <a:tc>
                  <a:txBody>
                    <a:bodyPr/>
                    <a:lstStyle/>
                    <a:p>
                      <a:pPr algn="ctr">
                        <a:lnSpc>
                          <a:spcPct val="107000"/>
                        </a:lnSpc>
                        <a:spcAft>
                          <a:spcPts val="0"/>
                        </a:spcAft>
                      </a:pPr>
                      <a:r>
                        <a:rPr lang="ru-RU" sz="1600" dirty="0">
                          <a:solidFill>
                            <a:schemeClr val="tx1"/>
                          </a:solidFill>
                          <a:effectLst/>
                        </a:rPr>
                        <a:t>Полномочия должностных лиц</a:t>
                      </a:r>
                      <a:endParaRPr lang="ru-RU" sz="16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40000"/>
                        <a:lumOff val="60000"/>
                      </a:schemeClr>
                    </a:solidFill>
                  </a:tcPr>
                </a:tc>
                <a:tc>
                  <a:txBody>
                    <a:bodyPr/>
                    <a:lstStyle/>
                    <a:p>
                      <a:pPr algn="ctr">
                        <a:lnSpc>
                          <a:spcPct val="107000"/>
                        </a:lnSpc>
                        <a:spcAft>
                          <a:spcPts val="0"/>
                        </a:spcAft>
                      </a:pPr>
                      <a:r>
                        <a:rPr lang="ru-RU" sz="1600" dirty="0">
                          <a:effectLst/>
                        </a:rPr>
                        <a:t>Пример распределения полномочий</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03746096"/>
                  </a:ext>
                </a:extLst>
              </a:tr>
              <a:tr h="714708">
                <a:tc>
                  <a:txBody>
                    <a:bodyPr/>
                    <a:lstStyle/>
                    <a:p>
                      <a:pPr algn="l">
                        <a:lnSpc>
                          <a:spcPct val="107000"/>
                        </a:lnSpc>
                        <a:spcAft>
                          <a:spcPts val="0"/>
                        </a:spcAft>
                      </a:pPr>
                      <a:r>
                        <a:rPr lang="ru-RU" sz="1600" dirty="0">
                          <a:effectLst/>
                        </a:rPr>
                        <a:t>1 - Размещение информации о результатах независимой оценки качества на официальном сайте</a:t>
                      </a:r>
                    </a:p>
                    <a:p>
                      <a:pPr algn="l">
                        <a:lnSpc>
                          <a:spcPct val="107000"/>
                        </a:lnSpc>
                        <a:spcAft>
                          <a:spcPts val="0"/>
                        </a:spcAft>
                      </a:pPr>
                      <a:r>
                        <a:rPr lang="ru-RU"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ru-RU" sz="1600" dirty="0">
                          <a:effectLst/>
                        </a:rPr>
                        <a:t>Администрация МО (например сотрудники </a:t>
                      </a:r>
                      <a:r>
                        <a:rPr lang="en-US" sz="1600" dirty="0">
                          <a:effectLst/>
                        </a:rPr>
                        <a:t>IT</a:t>
                      </a:r>
                      <a:r>
                        <a:rPr lang="ru-RU" sz="1600" dirty="0">
                          <a:effectLst/>
                        </a:rPr>
                        <a:t>-отделов совместно сотрудниками, отвечающими за взаимодействие с ОС)</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69217491"/>
                  </a:ext>
                </a:extLst>
              </a:tr>
              <a:tr h="1191180">
                <a:tc>
                  <a:txBody>
                    <a:bodyPr/>
                    <a:lstStyle/>
                    <a:p>
                      <a:pPr algn="l">
                        <a:lnSpc>
                          <a:spcPct val="107000"/>
                        </a:lnSpc>
                        <a:spcAft>
                          <a:spcPts val="0"/>
                        </a:spcAft>
                      </a:pPr>
                      <a:r>
                        <a:rPr lang="ru-RU" sz="1600" dirty="0">
                          <a:effectLst/>
                        </a:rPr>
                        <a:t>2 - Обеспечение достоверности, полноты и своевременности размещения информации о результатах независимой оценки качества на официальном сайте</a:t>
                      </a:r>
                    </a:p>
                    <a:p>
                      <a:pPr algn="l">
                        <a:lnSpc>
                          <a:spcPct val="107000"/>
                        </a:lnSpc>
                        <a:spcAft>
                          <a:spcPts val="0"/>
                        </a:spcAft>
                      </a:pPr>
                      <a:r>
                        <a:rPr lang="ru-RU"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ru-RU" sz="1600">
                          <a:effectLst/>
                        </a:rPr>
                        <a:t>Руководители отраслевых подразделений (культура, образование)</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2848137"/>
                  </a:ext>
                </a:extLst>
              </a:tr>
              <a:tr h="714708">
                <a:tc>
                  <a:txBody>
                    <a:bodyPr/>
                    <a:lstStyle/>
                    <a:p>
                      <a:pPr algn="l">
                        <a:lnSpc>
                          <a:spcPct val="107000"/>
                        </a:lnSpc>
                        <a:spcAft>
                          <a:spcPts val="0"/>
                        </a:spcAft>
                      </a:pPr>
                      <a:r>
                        <a:rPr lang="ru-RU" sz="1600">
                          <a:effectLst/>
                        </a:rPr>
                        <a:t>3 - Ведение мониторинга посещений гражданами официального сайта и их отзывов</a:t>
                      </a:r>
                    </a:p>
                    <a:p>
                      <a:pPr algn="l">
                        <a:lnSpc>
                          <a:spcPct val="107000"/>
                        </a:lnSpc>
                        <a:spcAft>
                          <a:spcPts val="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ru-RU" sz="1600" dirty="0">
                          <a:effectLst/>
                        </a:rPr>
                        <a:t>Руководители отраслевых подразделений (культура, образование)</a:t>
                      </a:r>
                    </a:p>
                    <a:p>
                      <a:pPr algn="l">
                        <a:lnSpc>
                          <a:spcPct val="107000"/>
                        </a:lnSpc>
                        <a:spcAft>
                          <a:spcPts val="0"/>
                        </a:spcAft>
                      </a:pPr>
                      <a:r>
                        <a:rPr lang="ru-RU" sz="1600" dirty="0">
                          <a:effectLst/>
                        </a:rPr>
                        <a:t> </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22848769"/>
                  </a:ext>
                </a:extLst>
              </a:tr>
              <a:tr h="952944">
                <a:tc>
                  <a:txBody>
                    <a:bodyPr/>
                    <a:lstStyle/>
                    <a:p>
                      <a:pPr algn="l">
                        <a:lnSpc>
                          <a:spcPct val="107000"/>
                        </a:lnSpc>
                        <a:spcAft>
                          <a:spcPts val="0"/>
                        </a:spcAft>
                      </a:pPr>
                      <a:r>
                        <a:rPr lang="ru-RU" sz="1600">
                          <a:effectLst/>
                        </a:rPr>
                        <a:t>4 - Организация работы по устранению выявленных недостатков по результатам независимой оценки качества</a:t>
                      </a:r>
                    </a:p>
                    <a:p>
                      <a:pPr algn="l">
                        <a:lnSpc>
                          <a:spcPct val="107000"/>
                        </a:lnSpc>
                        <a:spcAft>
                          <a:spcPts val="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ru-RU" sz="1600" dirty="0">
                          <a:effectLst/>
                        </a:rPr>
                        <a:t>Администрация МО в лице руководителей (например, курирующий заместитель главы) либо руководитель комиссии администрации по организации работы</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35204537"/>
                  </a:ext>
                </a:extLst>
              </a:tr>
              <a:tr h="1061424">
                <a:tc>
                  <a:txBody>
                    <a:bodyPr/>
                    <a:lstStyle/>
                    <a:p>
                      <a:pPr algn="l">
                        <a:lnSpc>
                          <a:spcPct val="107000"/>
                        </a:lnSpc>
                        <a:spcAft>
                          <a:spcPts val="0"/>
                        </a:spcAft>
                      </a:pPr>
                      <a:r>
                        <a:rPr lang="ru-RU" sz="1600">
                          <a:effectLst/>
                        </a:rPr>
                        <a:t>5 - Информирование на официальном сайте граждан о принятых мерах по устранению выявленных недостатков по результатам независимой оценки качества</a:t>
                      </a:r>
                    </a:p>
                    <a:p>
                      <a:pPr algn="l">
                        <a:lnSpc>
                          <a:spcPct val="107000"/>
                        </a:lnSpc>
                        <a:spcAft>
                          <a:spcPts val="0"/>
                        </a:spcAft>
                      </a:pPr>
                      <a:r>
                        <a:rPr lang="ru-RU" sz="1600">
                          <a:effectLst/>
                        </a:rPr>
                        <a:t> </a:t>
                      </a:r>
                      <a:endParaRPr lang="ru-RU"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lnSpc>
                          <a:spcPct val="107000"/>
                        </a:lnSpc>
                        <a:spcAft>
                          <a:spcPts val="0"/>
                        </a:spcAft>
                      </a:pPr>
                      <a:r>
                        <a:rPr lang="ru-RU" sz="1600" dirty="0">
                          <a:effectLst/>
                        </a:rPr>
                        <a:t>Администрация МО (например сотрудники </a:t>
                      </a:r>
                      <a:r>
                        <a:rPr lang="en-US" sz="1600" dirty="0">
                          <a:effectLst/>
                        </a:rPr>
                        <a:t>IT</a:t>
                      </a:r>
                      <a:r>
                        <a:rPr lang="ru-RU" sz="1600" dirty="0">
                          <a:effectLst/>
                        </a:rPr>
                        <a:t>-отделов)</a:t>
                      </a:r>
                      <a:endParaRPr lang="ru-RU"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9223799"/>
                  </a:ext>
                </a:extLst>
              </a:tr>
            </a:tbl>
          </a:graphicData>
        </a:graphic>
      </p:graphicFrame>
      <p:sp>
        <p:nvSpPr>
          <p:cNvPr id="7" name="Заголовок 1">
            <a:extLst>
              <a:ext uri="{FF2B5EF4-FFF2-40B4-BE49-F238E27FC236}">
                <a16:creationId xmlns:a16="http://schemas.microsoft.com/office/drawing/2014/main" id="{FAE0A0B9-6C3B-4E23-AF22-332A822556B5}"/>
              </a:ext>
            </a:extLst>
          </p:cNvPr>
          <p:cNvSpPr txBox="1">
            <a:spLocks/>
          </p:cNvSpPr>
          <p:nvPr/>
        </p:nvSpPr>
        <p:spPr>
          <a:xfrm>
            <a:off x="1713140" y="0"/>
            <a:ext cx="8737600" cy="149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Рекомендации по распределению полномочий должностных лиц</a:t>
            </a:r>
          </a:p>
        </p:txBody>
      </p:sp>
    </p:spTree>
    <p:extLst>
      <p:ext uri="{BB962C8B-B14F-4D97-AF65-F5344CB8AC3E}">
        <p14:creationId xmlns:p14="http://schemas.microsoft.com/office/powerpoint/2010/main" val="20778168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hqprint">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tretch>
            <a:fillRect/>
          </a:stretch>
        </p:blipFill>
        <p:spPr>
          <a:xfrm>
            <a:off x="1416434" y="914401"/>
            <a:ext cx="4221251" cy="5857336"/>
          </a:xfrm>
          <a:prstGeom prst="rect">
            <a:avLst/>
          </a:prstGeom>
        </p:spPr>
      </p:pic>
      <p:pic>
        <p:nvPicPr>
          <p:cNvPr id="9" name="Рисунок 8"/>
          <p:cNvPicPr>
            <a:picLocks noChangeAspect="1"/>
          </p:cNvPicPr>
          <p:nvPr/>
        </p:nvPicPr>
        <p:blipFill>
          <a:blip r:embed="rId3" cstate="hqprint">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tretch>
            <a:fillRect/>
          </a:stretch>
        </p:blipFill>
        <p:spPr>
          <a:xfrm>
            <a:off x="6549151" y="914401"/>
            <a:ext cx="4221251" cy="5857336"/>
          </a:xfrm>
          <a:prstGeom prst="rect">
            <a:avLst/>
          </a:prstGeom>
        </p:spPr>
      </p:pic>
      <p:sp>
        <p:nvSpPr>
          <p:cNvPr id="10" name="Заголовок 1">
            <a:extLst>
              <a:ext uri="{FF2B5EF4-FFF2-40B4-BE49-F238E27FC236}">
                <a16:creationId xmlns:a16="http://schemas.microsoft.com/office/drawing/2014/main" id="{FAE0A0B9-6C3B-4E23-AF22-332A822556B5}"/>
              </a:ext>
            </a:extLst>
          </p:cNvPr>
          <p:cNvSpPr txBox="1">
            <a:spLocks/>
          </p:cNvSpPr>
          <p:nvPr/>
        </p:nvSpPr>
        <p:spPr>
          <a:xfrm>
            <a:off x="1064125" y="0"/>
            <a:ext cx="10473819"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 создании Комиссии по контролю за исполнением </a:t>
            </a:r>
          </a:p>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Планов по устранению недостатков, выявленных в ходе НОК </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11" name="Заголовок 1">
            <a:extLst>
              <a:ext uri="{FF2B5EF4-FFF2-40B4-BE49-F238E27FC236}">
                <a16:creationId xmlns:a16="http://schemas.microsoft.com/office/drawing/2014/main" id="{FAE0A0B9-6C3B-4E23-AF22-332A822556B5}"/>
              </a:ext>
            </a:extLst>
          </p:cNvPr>
          <p:cNvSpPr txBox="1">
            <a:spLocks/>
          </p:cNvSpPr>
          <p:nvPr/>
        </p:nvSpPr>
        <p:spPr>
          <a:xfrm>
            <a:off x="2915931" y="5794075"/>
            <a:ext cx="1397278"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Приказ</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12" name="Заголовок 1">
            <a:extLst>
              <a:ext uri="{FF2B5EF4-FFF2-40B4-BE49-F238E27FC236}">
                <a16:creationId xmlns:a16="http://schemas.microsoft.com/office/drawing/2014/main" id="{FAE0A0B9-6C3B-4E23-AF22-332A822556B5}"/>
              </a:ext>
            </a:extLst>
          </p:cNvPr>
          <p:cNvSpPr txBox="1">
            <a:spLocks/>
          </p:cNvSpPr>
          <p:nvPr/>
        </p:nvSpPr>
        <p:spPr>
          <a:xfrm>
            <a:off x="7961137" y="5794074"/>
            <a:ext cx="1872976"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Список Комиссии</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22017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hqprint">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tretch>
            <a:fillRect/>
          </a:stretch>
        </p:blipFill>
        <p:spPr>
          <a:xfrm>
            <a:off x="1154417" y="732518"/>
            <a:ext cx="4320134" cy="5986732"/>
          </a:xfrm>
          <a:prstGeom prst="rect">
            <a:avLst/>
          </a:prstGeom>
        </p:spPr>
      </p:pic>
      <p:pic>
        <p:nvPicPr>
          <p:cNvPr id="5" name="Рисунок 4"/>
          <p:cNvPicPr>
            <a:picLocks noChangeAspect="1"/>
          </p:cNvPicPr>
          <p:nvPr/>
        </p:nvPicPr>
        <p:blipFill>
          <a:blip r:embed="rId3" cstate="hqprint">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tretch>
            <a:fillRect/>
          </a:stretch>
        </p:blipFill>
        <p:spPr>
          <a:xfrm>
            <a:off x="6644969" y="732518"/>
            <a:ext cx="4327947" cy="5986732"/>
          </a:xfrm>
          <a:prstGeom prst="rect">
            <a:avLst/>
          </a:prstGeom>
        </p:spPr>
      </p:pic>
      <p:sp>
        <p:nvSpPr>
          <p:cNvPr id="6" name="Заголовок 1">
            <a:extLst>
              <a:ext uri="{FF2B5EF4-FFF2-40B4-BE49-F238E27FC236}">
                <a16:creationId xmlns:a16="http://schemas.microsoft.com/office/drawing/2014/main" id="{FAE0A0B9-6C3B-4E23-AF22-332A822556B5}"/>
              </a:ext>
            </a:extLst>
          </p:cNvPr>
          <p:cNvSpPr txBox="1">
            <a:spLocks/>
          </p:cNvSpPr>
          <p:nvPr/>
        </p:nvSpPr>
        <p:spPr>
          <a:xfrm>
            <a:off x="1046872" y="86992"/>
            <a:ext cx="10473819"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Положение о Комиссии по контролю за исполнением </a:t>
            </a:r>
          </a:p>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Планов по устранению недостатков, выявленных в ходе НОК </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358283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3173166816"/>
              </p:ext>
            </p:extLst>
          </p:nvPr>
        </p:nvGraphicFramePr>
        <p:xfrm>
          <a:off x="1161143" y="2061029"/>
          <a:ext cx="9797143" cy="3889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Заголовок 1">
            <a:extLst>
              <a:ext uri="{FF2B5EF4-FFF2-40B4-BE49-F238E27FC236}">
                <a16:creationId xmlns:a16="http://schemas.microsoft.com/office/drawing/2014/main" id="{FAE0A0B9-6C3B-4E23-AF22-332A822556B5}"/>
              </a:ext>
            </a:extLst>
          </p:cNvPr>
          <p:cNvSpPr txBox="1">
            <a:spLocks/>
          </p:cNvSpPr>
          <p:nvPr/>
        </p:nvSpPr>
        <p:spPr>
          <a:xfrm>
            <a:off x="1064125" y="-93436"/>
            <a:ext cx="10473819"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Как формируется </a:t>
            </a:r>
          </a:p>
          <a:p>
            <a:pPr algn="ctr"/>
            <a:r>
              <a:rPr lang="ru-RU" sz="40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общественный совет?</a:t>
            </a:r>
          </a:p>
        </p:txBody>
      </p:sp>
    </p:spTree>
    <p:extLst>
      <p:ext uri="{BB962C8B-B14F-4D97-AF65-F5344CB8AC3E}">
        <p14:creationId xmlns:p14="http://schemas.microsoft.com/office/powerpoint/2010/main" val="35489258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print">
            <a:extLst>
              <a:ext uri="{BEBA8EAE-BF5A-486C-A8C5-ECC9F3942E4B}">
                <a14:imgProps xmlns:a14="http://schemas.microsoft.com/office/drawing/2010/main">
                  <a14:imgLayer>
                    <a14:imgEffect>
                      <a14:sharpenSoften amount="25000"/>
                    </a14:imgEffect>
                  </a14:imgLayer>
                </a14:imgProps>
              </a:ext>
              <a:ext uri="{28A0092B-C50C-407E-A947-70E740481C1C}">
                <a14:useLocalDpi xmlns:a14="http://schemas.microsoft.com/office/drawing/2010/main" val="0"/>
              </a:ext>
            </a:extLst>
          </a:blip>
          <a:srcRect t="2672" b="4220"/>
          <a:stretch/>
        </p:blipFill>
        <p:spPr>
          <a:xfrm>
            <a:off x="940279" y="532397"/>
            <a:ext cx="4666891" cy="6144842"/>
          </a:xfrm>
          <a:prstGeom prst="rect">
            <a:avLst/>
          </a:prstGeom>
        </p:spPr>
      </p:pic>
      <p:pic>
        <p:nvPicPr>
          <p:cNvPr id="7" name="Рисунок 6"/>
          <p:cNvPicPr>
            <a:picLocks noChangeAspect="1"/>
          </p:cNvPicPr>
          <p:nvPr/>
        </p:nvPicPr>
        <p:blipFill>
          <a:blip r:embed="rId3" cstate="hq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6459150" y="534837"/>
            <a:ext cx="4341122" cy="6138987"/>
          </a:xfrm>
          <a:prstGeom prst="rect">
            <a:avLst/>
          </a:prstGeom>
        </p:spPr>
      </p:pic>
      <p:sp>
        <p:nvSpPr>
          <p:cNvPr id="8" name="Заголовок 1">
            <a:extLst>
              <a:ext uri="{FF2B5EF4-FFF2-40B4-BE49-F238E27FC236}">
                <a16:creationId xmlns:a16="http://schemas.microsoft.com/office/drawing/2014/main" id="{FAE0A0B9-6C3B-4E23-AF22-332A822556B5}"/>
              </a:ext>
            </a:extLst>
          </p:cNvPr>
          <p:cNvSpPr txBox="1">
            <a:spLocks/>
          </p:cNvSpPr>
          <p:nvPr/>
        </p:nvSpPr>
        <p:spPr>
          <a:xfrm>
            <a:off x="1046872" y="119056"/>
            <a:ext cx="10473819"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Образцы писем: Обращение в Общественную палату </a:t>
            </a:r>
          </a:p>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и ответ Общественной палаты</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3061633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4403" b="12453"/>
          <a:stretch/>
        </p:blipFill>
        <p:spPr>
          <a:xfrm>
            <a:off x="3272856" y="863458"/>
            <a:ext cx="4922237" cy="5787508"/>
          </a:xfrm>
          <a:prstGeom prst="rect">
            <a:avLst/>
          </a:prstGeom>
        </p:spPr>
      </p:pic>
      <p:sp>
        <p:nvSpPr>
          <p:cNvPr id="6" name="Заголовок 1">
            <a:extLst>
              <a:ext uri="{FF2B5EF4-FFF2-40B4-BE49-F238E27FC236}">
                <a16:creationId xmlns:a16="http://schemas.microsoft.com/office/drawing/2014/main" id="{FAE0A0B9-6C3B-4E23-AF22-332A822556B5}"/>
              </a:ext>
            </a:extLst>
          </p:cNvPr>
          <p:cNvSpPr txBox="1">
            <a:spLocks/>
          </p:cNvSpPr>
          <p:nvPr/>
        </p:nvSpPr>
        <p:spPr>
          <a:xfrm>
            <a:off x="1046872" y="119056"/>
            <a:ext cx="10473819"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Проект Распоряжения Администрации МО </a:t>
            </a:r>
          </a:p>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«Об утверждении состава общественного совета по НОК»</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79339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cstate="hq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1492370" y="577970"/>
            <a:ext cx="4378637" cy="6195785"/>
          </a:xfrm>
          <a:prstGeom prst="rect">
            <a:avLst/>
          </a:prstGeom>
        </p:spPr>
      </p:pic>
      <p:pic>
        <p:nvPicPr>
          <p:cNvPr id="5" name="Рисунок 4"/>
          <p:cNvPicPr>
            <a:picLocks noChangeAspect="1"/>
          </p:cNvPicPr>
          <p:nvPr/>
        </p:nvPicPr>
        <p:blipFill>
          <a:blip r:embed="rId4" cstate="hq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tretch>
            <a:fillRect/>
          </a:stretch>
        </p:blipFill>
        <p:spPr>
          <a:xfrm>
            <a:off x="6346874" y="577969"/>
            <a:ext cx="4378638" cy="6195785"/>
          </a:xfrm>
          <a:prstGeom prst="rect">
            <a:avLst/>
          </a:prstGeom>
        </p:spPr>
      </p:pic>
      <p:sp>
        <p:nvSpPr>
          <p:cNvPr id="6" name="Заголовок 1">
            <a:extLst>
              <a:ext uri="{FF2B5EF4-FFF2-40B4-BE49-F238E27FC236}">
                <a16:creationId xmlns:a16="http://schemas.microsoft.com/office/drawing/2014/main" id="{FAE0A0B9-6C3B-4E23-AF22-332A822556B5}"/>
              </a:ext>
            </a:extLst>
          </p:cNvPr>
          <p:cNvSpPr txBox="1">
            <a:spLocks/>
          </p:cNvSpPr>
          <p:nvPr/>
        </p:nvSpPr>
        <p:spPr>
          <a:xfrm>
            <a:off x="1046872" y="119056"/>
            <a:ext cx="10473819"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Проект постановления МО </a:t>
            </a:r>
          </a:p>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«Об утверждении Положения об Общественном совете по НОК»</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764670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Схема 3"/>
          <p:cNvGraphicFramePr/>
          <p:nvPr>
            <p:extLst>
              <p:ext uri="{D42A27DB-BD31-4B8C-83A1-F6EECF244321}">
                <p14:modId xmlns:p14="http://schemas.microsoft.com/office/powerpoint/2010/main" val="299639998"/>
              </p:ext>
            </p:extLst>
          </p:nvPr>
        </p:nvGraphicFramePr>
        <p:xfrm>
          <a:off x="1161143" y="2061029"/>
          <a:ext cx="9797143" cy="3889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Заголовок 1">
            <a:extLst>
              <a:ext uri="{FF2B5EF4-FFF2-40B4-BE49-F238E27FC236}">
                <a16:creationId xmlns:a16="http://schemas.microsoft.com/office/drawing/2014/main" id="{FAE0A0B9-6C3B-4E23-AF22-332A822556B5}"/>
              </a:ext>
            </a:extLst>
          </p:cNvPr>
          <p:cNvSpPr txBox="1">
            <a:spLocks/>
          </p:cNvSpPr>
          <p:nvPr/>
        </p:nvSpPr>
        <p:spPr>
          <a:xfrm>
            <a:off x="1035550" y="-188686"/>
            <a:ext cx="10473819"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60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Отбор оператора</a:t>
            </a:r>
            <a:endParaRPr lang="en-US" sz="60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092298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035550" y="-188686"/>
            <a:ext cx="10473819"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60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Процедура отбора оператора</a:t>
            </a:r>
            <a:endParaRPr lang="en-US" sz="60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983608128"/>
              </p:ext>
            </p:extLst>
          </p:nvPr>
        </p:nvGraphicFramePr>
        <p:xfrm>
          <a:off x="841830" y="2198912"/>
          <a:ext cx="10784114" cy="3834884"/>
        </p:xfrm>
        <a:graphic>
          <a:graphicData uri="http://schemas.openxmlformats.org/drawingml/2006/table">
            <a:tbl>
              <a:tblPr firstRow="1" bandRow="1">
                <a:tableStyleId>{5C22544A-7EE6-4342-B048-85BDC9FD1C3A}</a:tableStyleId>
              </a:tblPr>
              <a:tblGrid>
                <a:gridCol w="10784114">
                  <a:extLst>
                    <a:ext uri="{9D8B030D-6E8A-4147-A177-3AD203B41FA5}">
                      <a16:colId xmlns:a16="http://schemas.microsoft.com/office/drawing/2014/main" val="3496673208"/>
                    </a:ext>
                  </a:extLst>
                </a:gridCol>
              </a:tblGrid>
              <a:tr h="1223570">
                <a:tc>
                  <a:txBody>
                    <a:bodyPr/>
                    <a:lstStyle/>
                    <a:p>
                      <a:r>
                        <a:rPr lang="ru-RU" sz="2400" dirty="0"/>
                        <a:t>Разработка технического задания (Типовое техническое задание.</a:t>
                      </a:r>
                      <a:r>
                        <a:rPr lang="ru-RU" sz="2400" baseline="0" dirty="0"/>
                        <a:t> Дополнительное предложение Общественного совета для включения в техническое задание (при наличии)).</a:t>
                      </a:r>
                      <a:endParaRPr lang="ru-RU" sz="2400" dirty="0"/>
                    </a:p>
                  </a:txBody>
                  <a:tcPr/>
                </a:tc>
                <a:extLst>
                  <a:ext uri="{0D108BD9-81ED-4DB2-BD59-A6C34878D82A}">
                    <a16:rowId xmlns:a16="http://schemas.microsoft.com/office/drawing/2014/main" val="160725334"/>
                  </a:ext>
                </a:extLst>
              </a:tr>
              <a:tr h="1604414">
                <a:tc>
                  <a:txBody>
                    <a:bodyPr/>
                    <a:lstStyle/>
                    <a:p>
                      <a:r>
                        <a:rPr lang="ru-RU" sz="2400" b="1" dirty="0"/>
                        <a:t>Конкурсные процедуры</a:t>
                      </a:r>
                      <a:r>
                        <a:rPr lang="ru-RU" sz="2400" b="1" baseline="0" dirty="0"/>
                        <a:t> по Федеральному закону </a:t>
                      </a:r>
                      <a:r>
                        <a:rPr lang="ru-RU" sz="2400" b="0" baseline="0" dirty="0"/>
                        <a:t>"О контрактной системе в сфере закупок товаров, работ, услуг для обеспечения государственных и муниципальных нужд" от 05.04.2013 N 44-ФЗ </a:t>
                      </a:r>
                      <a:r>
                        <a:rPr lang="ru-RU" sz="2400" b="1" baseline="0" dirty="0"/>
                        <a:t>(либо применение и 4 ст.93 44-ФЗ).</a:t>
                      </a:r>
                    </a:p>
                  </a:txBody>
                  <a:tcPr/>
                </a:tc>
                <a:extLst>
                  <a:ext uri="{0D108BD9-81ED-4DB2-BD59-A6C34878D82A}">
                    <a16:rowId xmlns:a16="http://schemas.microsoft.com/office/drawing/2014/main" val="1878696484"/>
                  </a:ext>
                </a:extLst>
              </a:tr>
              <a:tr h="1006900">
                <a:tc>
                  <a:txBody>
                    <a:bodyPr/>
                    <a:lstStyle/>
                    <a:p>
                      <a:r>
                        <a:rPr lang="ru-RU" sz="2400" b="1" dirty="0">
                          <a:solidFill>
                            <a:srgbClr val="004E86"/>
                          </a:solidFill>
                        </a:rPr>
                        <a:t>Заключение</a:t>
                      </a:r>
                      <a:r>
                        <a:rPr lang="ru-RU" sz="2400" b="1" baseline="0" dirty="0">
                          <a:solidFill>
                            <a:srgbClr val="004E86"/>
                          </a:solidFill>
                        </a:rPr>
                        <a:t> муниципального контракта либо «прямого» договора.</a:t>
                      </a:r>
                      <a:endParaRPr lang="ru-RU" sz="2400" b="1" dirty="0">
                        <a:solidFill>
                          <a:srgbClr val="004E86"/>
                        </a:solidFill>
                      </a:endParaRPr>
                    </a:p>
                  </a:txBody>
                  <a:tcPr/>
                </a:tc>
                <a:extLst>
                  <a:ext uri="{0D108BD9-81ED-4DB2-BD59-A6C34878D82A}">
                    <a16:rowId xmlns:a16="http://schemas.microsoft.com/office/drawing/2014/main" val="2968864174"/>
                  </a:ext>
                </a:extLst>
              </a:tr>
            </a:tbl>
          </a:graphicData>
        </a:graphic>
      </p:graphicFrame>
    </p:spTree>
    <p:extLst>
      <p:ext uri="{BB962C8B-B14F-4D97-AF65-F5344CB8AC3E}">
        <p14:creationId xmlns:p14="http://schemas.microsoft.com/office/powerpoint/2010/main" val="880300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854171" y="-262022"/>
            <a:ext cx="8659992" cy="172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Процедура проведения независимой оценки</a:t>
            </a:r>
            <a:endParaRPr lang="en-US" sz="36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7" name="Скругленный прямоугольник 6"/>
          <p:cNvSpPr/>
          <p:nvPr/>
        </p:nvSpPr>
        <p:spPr>
          <a:xfrm>
            <a:off x="437947" y="1256908"/>
            <a:ext cx="6049937" cy="790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8" name="Прямоугольник 7"/>
          <p:cNvSpPr/>
          <p:nvPr/>
        </p:nvSpPr>
        <p:spPr>
          <a:xfrm>
            <a:off x="653141" y="1330413"/>
            <a:ext cx="5950857" cy="646331"/>
          </a:xfrm>
          <a:prstGeom prst="rect">
            <a:avLst/>
          </a:prstGeom>
        </p:spPr>
        <p:txBody>
          <a:bodyPr wrap="square">
            <a:spAutoFit/>
          </a:bodyPr>
          <a:lstStyle/>
          <a:p>
            <a:pPr lvl="0">
              <a:spcAft>
                <a:spcPts val="0"/>
              </a:spcAft>
            </a:pPr>
            <a:r>
              <a:rPr lang="ru-RU" dirty="0">
                <a:solidFill>
                  <a:schemeClr val="bg1"/>
                </a:solidFill>
              </a:rPr>
              <a:t>1. Формирование перечня учреждений, в отношении которых будет проводится НОК (Общественный совет МО)</a:t>
            </a:r>
          </a:p>
        </p:txBody>
      </p:sp>
      <p:sp>
        <p:nvSpPr>
          <p:cNvPr id="22" name="Скругленный прямоугольник 21"/>
          <p:cNvSpPr/>
          <p:nvPr/>
        </p:nvSpPr>
        <p:spPr>
          <a:xfrm>
            <a:off x="957107" y="2167216"/>
            <a:ext cx="6468386" cy="790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3" name="Скругленный прямоугольник 22"/>
          <p:cNvSpPr/>
          <p:nvPr/>
        </p:nvSpPr>
        <p:spPr>
          <a:xfrm>
            <a:off x="1375556" y="3090796"/>
            <a:ext cx="6049937" cy="790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4" name="Скругленный прямоугольник 23"/>
          <p:cNvSpPr/>
          <p:nvPr/>
        </p:nvSpPr>
        <p:spPr>
          <a:xfrm>
            <a:off x="1896632" y="4014376"/>
            <a:ext cx="6049937" cy="790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5" name="Скругленный прямоугольник 24"/>
          <p:cNvSpPr/>
          <p:nvPr/>
        </p:nvSpPr>
        <p:spPr>
          <a:xfrm>
            <a:off x="2317547" y="4937956"/>
            <a:ext cx="6049937" cy="790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26" name="Скругленный прямоугольник 25"/>
          <p:cNvSpPr/>
          <p:nvPr/>
        </p:nvSpPr>
        <p:spPr>
          <a:xfrm>
            <a:off x="2890183" y="5844851"/>
            <a:ext cx="6950502" cy="7900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10" name="Прямоугольник 9"/>
          <p:cNvSpPr/>
          <p:nvPr/>
        </p:nvSpPr>
        <p:spPr>
          <a:xfrm>
            <a:off x="939292" y="2204874"/>
            <a:ext cx="6437211" cy="646331"/>
          </a:xfrm>
          <a:prstGeom prst="rect">
            <a:avLst/>
          </a:prstGeom>
        </p:spPr>
        <p:txBody>
          <a:bodyPr wrap="none">
            <a:spAutoFit/>
          </a:bodyPr>
          <a:lstStyle/>
          <a:p>
            <a:r>
              <a:rPr lang="ru-RU" dirty="0">
                <a:solidFill>
                  <a:schemeClr val="bg1"/>
                </a:solidFill>
              </a:rPr>
              <a:t>2. Разработка технического задания</a:t>
            </a:r>
          </a:p>
          <a:p>
            <a:r>
              <a:rPr lang="ru-RU" dirty="0">
                <a:solidFill>
                  <a:schemeClr val="bg1"/>
                </a:solidFill>
              </a:rPr>
              <a:t>(Администрация МО совместно с Общественным советом МО) </a:t>
            </a:r>
          </a:p>
        </p:txBody>
      </p:sp>
      <p:sp>
        <p:nvSpPr>
          <p:cNvPr id="27" name="Прямоугольник 26"/>
          <p:cNvSpPr/>
          <p:nvPr/>
        </p:nvSpPr>
        <p:spPr>
          <a:xfrm>
            <a:off x="1616122" y="3111552"/>
            <a:ext cx="6096000" cy="646331"/>
          </a:xfrm>
          <a:prstGeom prst="rect">
            <a:avLst/>
          </a:prstGeom>
        </p:spPr>
        <p:txBody>
          <a:bodyPr>
            <a:spAutoFit/>
          </a:bodyPr>
          <a:lstStyle/>
          <a:p>
            <a:pPr lvl="0"/>
            <a:r>
              <a:rPr lang="ru-RU" dirty="0">
                <a:solidFill>
                  <a:schemeClr val="bg1"/>
                </a:solidFill>
              </a:rPr>
              <a:t>3. Конкурсные процедуры </a:t>
            </a:r>
          </a:p>
          <a:p>
            <a:pPr lvl="0"/>
            <a:r>
              <a:rPr lang="ru-RU" dirty="0">
                <a:solidFill>
                  <a:schemeClr val="bg1"/>
                </a:solidFill>
              </a:rPr>
              <a:t>(Администрация МО)</a:t>
            </a:r>
          </a:p>
        </p:txBody>
      </p:sp>
      <p:sp>
        <p:nvSpPr>
          <p:cNvPr id="28" name="Прямоугольник 27"/>
          <p:cNvSpPr/>
          <p:nvPr/>
        </p:nvSpPr>
        <p:spPr>
          <a:xfrm>
            <a:off x="2061028" y="4086244"/>
            <a:ext cx="6096000" cy="646331"/>
          </a:xfrm>
          <a:prstGeom prst="rect">
            <a:avLst/>
          </a:prstGeom>
        </p:spPr>
        <p:txBody>
          <a:bodyPr>
            <a:spAutoFit/>
          </a:bodyPr>
          <a:lstStyle/>
          <a:p>
            <a:pPr lvl="0">
              <a:spcAft>
                <a:spcPts val="0"/>
              </a:spcAft>
            </a:pPr>
            <a:r>
              <a:rPr lang="ru-RU" dirty="0">
                <a:solidFill>
                  <a:schemeClr val="bg1"/>
                </a:solidFill>
              </a:rPr>
              <a:t>4. Сбор и обобщение информации</a:t>
            </a:r>
          </a:p>
          <a:p>
            <a:pPr lvl="0">
              <a:spcAft>
                <a:spcPts val="0"/>
              </a:spcAft>
            </a:pPr>
            <a:r>
              <a:rPr lang="ru-RU" dirty="0">
                <a:solidFill>
                  <a:schemeClr val="bg1"/>
                </a:solidFill>
              </a:rPr>
              <a:t>(Оператор)</a:t>
            </a:r>
          </a:p>
        </p:txBody>
      </p:sp>
      <p:sp>
        <p:nvSpPr>
          <p:cNvPr id="29" name="Прямоугольник 28"/>
          <p:cNvSpPr/>
          <p:nvPr/>
        </p:nvSpPr>
        <p:spPr>
          <a:xfrm>
            <a:off x="2510971" y="4950551"/>
            <a:ext cx="6096000" cy="646331"/>
          </a:xfrm>
          <a:prstGeom prst="rect">
            <a:avLst/>
          </a:prstGeom>
        </p:spPr>
        <p:txBody>
          <a:bodyPr>
            <a:spAutoFit/>
          </a:bodyPr>
          <a:lstStyle/>
          <a:p>
            <a:pPr lvl="0"/>
            <a:r>
              <a:rPr lang="ru-RU" dirty="0">
                <a:solidFill>
                  <a:schemeClr val="bg1"/>
                </a:solidFill>
              </a:rPr>
              <a:t>5. Рассмотрение Общественным советом МО отчета оператора. Разработка предложение и рекомендаций</a:t>
            </a:r>
          </a:p>
        </p:txBody>
      </p:sp>
      <p:sp>
        <p:nvSpPr>
          <p:cNvPr id="30" name="Прямоугольник 29"/>
          <p:cNvSpPr/>
          <p:nvPr/>
        </p:nvSpPr>
        <p:spPr>
          <a:xfrm>
            <a:off x="2890183" y="5888404"/>
            <a:ext cx="7068457" cy="646331"/>
          </a:xfrm>
          <a:prstGeom prst="rect">
            <a:avLst/>
          </a:prstGeom>
        </p:spPr>
        <p:txBody>
          <a:bodyPr wrap="square">
            <a:spAutoFit/>
          </a:bodyPr>
          <a:lstStyle/>
          <a:p>
            <a:pPr lvl="0"/>
            <a:r>
              <a:rPr lang="ru-RU" dirty="0">
                <a:solidFill>
                  <a:schemeClr val="bg1"/>
                </a:solidFill>
              </a:rPr>
              <a:t>6. Рассмотрение Администрацией МО рекомендаций Общественного совета МО, разработка Планов по устранению недостатков.</a:t>
            </a:r>
          </a:p>
        </p:txBody>
      </p:sp>
      <p:sp>
        <p:nvSpPr>
          <p:cNvPr id="37" name="Стрелка углом вверх 36"/>
          <p:cNvSpPr/>
          <p:nvPr/>
        </p:nvSpPr>
        <p:spPr>
          <a:xfrm rot="5400000">
            <a:off x="2271042" y="5934909"/>
            <a:ext cx="508000" cy="4149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38" name="Стрелка углом вверх 37"/>
          <p:cNvSpPr/>
          <p:nvPr/>
        </p:nvSpPr>
        <p:spPr>
          <a:xfrm rot="5400000">
            <a:off x="428807" y="2320544"/>
            <a:ext cx="508000" cy="4149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39" name="Стрелка углом вверх 38"/>
          <p:cNvSpPr/>
          <p:nvPr/>
        </p:nvSpPr>
        <p:spPr>
          <a:xfrm rot="5400000">
            <a:off x="1329051" y="4132749"/>
            <a:ext cx="508000" cy="4149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40" name="Стрелка углом вверх 39"/>
          <p:cNvSpPr/>
          <p:nvPr/>
        </p:nvSpPr>
        <p:spPr>
          <a:xfrm rot="5400000">
            <a:off x="1735094" y="5045092"/>
            <a:ext cx="508000" cy="4149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
        <p:nvSpPr>
          <p:cNvPr id="41" name="Стрелка углом вверх 40"/>
          <p:cNvSpPr/>
          <p:nvPr/>
        </p:nvSpPr>
        <p:spPr>
          <a:xfrm rot="5400000">
            <a:off x="843797" y="3278335"/>
            <a:ext cx="508000" cy="414990"/>
          </a:xfrm>
          <a:prstGeom prst="ben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bg1"/>
              </a:solidFill>
            </a:endParaRPr>
          </a:p>
        </p:txBody>
      </p:sp>
    </p:spTree>
    <p:extLst>
      <p:ext uri="{BB962C8B-B14F-4D97-AF65-F5344CB8AC3E}">
        <p14:creationId xmlns:p14="http://schemas.microsoft.com/office/powerpoint/2010/main" val="35928372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792049" y="-390976"/>
            <a:ext cx="8737600" cy="149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Законодательные основы НОК</a:t>
            </a:r>
          </a:p>
        </p:txBody>
      </p:sp>
      <p:sp>
        <p:nvSpPr>
          <p:cNvPr id="16" name="Скругленный прямоугольник 15"/>
          <p:cNvSpPr/>
          <p:nvPr/>
        </p:nvSpPr>
        <p:spPr>
          <a:xfrm>
            <a:off x="1242374" y="834645"/>
            <a:ext cx="9641031" cy="5829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4503487" y="1104760"/>
            <a:ext cx="3118803" cy="470000"/>
          </a:xfrm>
          <a:prstGeom prst="rect">
            <a:avLst/>
          </a:prstGeom>
        </p:spPr>
        <p:txBody>
          <a:bodyPr wrap="none">
            <a:spAutoFit/>
          </a:bodyPr>
          <a:lstStyle/>
          <a:p>
            <a:pPr algn="ctr">
              <a:lnSpc>
                <a:spcPct val="107000"/>
              </a:lnSpc>
              <a:spcAft>
                <a:spcPts val="800"/>
              </a:spcAft>
            </a:pPr>
            <a:r>
              <a:rPr lang="ru-RU" sz="2400" b="1" dirty="0">
                <a:latin typeface="Calibri" panose="020F0502020204030204" pitchFamily="34" charset="0"/>
                <a:ea typeface="Calibri" panose="020F0502020204030204" pitchFamily="34" charset="0"/>
                <a:cs typeface="Times New Roman" panose="02020603050405020304" pitchFamily="18" charset="0"/>
              </a:rPr>
              <a:t>Федеральные законы</a:t>
            </a:r>
          </a:p>
        </p:txBody>
      </p:sp>
      <p:sp>
        <p:nvSpPr>
          <p:cNvPr id="10" name="Прямоугольник 9"/>
          <p:cNvSpPr/>
          <p:nvPr/>
        </p:nvSpPr>
        <p:spPr>
          <a:xfrm>
            <a:off x="1559211" y="1616385"/>
            <a:ext cx="9203277" cy="4626908"/>
          </a:xfrm>
          <a:prstGeom prst="rect">
            <a:avLst/>
          </a:prstGeom>
        </p:spPr>
        <p:txBody>
          <a:bodyPr wrap="square">
            <a:spAutoFit/>
          </a:bodyPr>
          <a:lstStyle/>
          <a:p>
            <a:pPr marL="457200" indent="-457200">
              <a:lnSpc>
                <a:spcPct val="107000"/>
              </a:lnSpc>
              <a:spcAft>
                <a:spcPts val="800"/>
              </a:spcAft>
              <a:buFont typeface="+mj-lt"/>
              <a:buAutoNum type="arabicPeriod"/>
            </a:pPr>
            <a:r>
              <a:rPr lang="ru-RU" sz="2400" dirty="0">
                <a:solidFill>
                  <a:srgbClr val="E14101"/>
                </a:solidFill>
                <a:latin typeface="Calibri" panose="020F0502020204030204" pitchFamily="34" charset="0"/>
                <a:ea typeface="Calibri" panose="020F0502020204030204" pitchFamily="34" charset="0"/>
                <a:cs typeface="Times New Roman" panose="02020603050405020304" pitchFamily="18" charset="0"/>
              </a:rPr>
              <a:t>Федеральный закон от 5 декабря 2017 г. № 392-ФЗ </a:t>
            </a:r>
            <a:r>
              <a:rPr lang="ru-RU" sz="2400" dirty="0">
                <a:latin typeface="Calibri" panose="020F0502020204030204" pitchFamily="34" charset="0"/>
                <a:ea typeface="Calibri" panose="020F0502020204030204" pitchFamily="34" charset="0"/>
                <a:cs typeface="Times New Roman" panose="02020603050405020304" pitchFamily="18" charset="0"/>
              </a:rPr>
              <a:t>«О внесении изменений в отдельные законодательные акты Российской Федерации по вопросам совершенствования проведения независимой оценки качества условий оказания услуг организациями в сфере культуры, охраны здоровья, образования, социального обслуживания и федеральными учреждениями медико-социальной экспертизы»</a:t>
            </a:r>
          </a:p>
          <a:p>
            <a:pPr marL="457200" indent="-457200">
              <a:lnSpc>
                <a:spcPct val="107000"/>
              </a:lnSpc>
              <a:spcAft>
                <a:spcPts val="800"/>
              </a:spcAft>
              <a:buFont typeface="+mj-lt"/>
              <a:buAutoNum type="arabicPeriod"/>
            </a:pPr>
            <a:r>
              <a:rPr lang="ru-RU" sz="24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Закон Российской Федерации от 9 октября 1992 г. N 3612-1 </a:t>
            </a:r>
            <a:r>
              <a:rPr lang="ru-RU" sz="2400" dirty="0">
                <a:latin typeface="Calibri" panose="020F0502020204030204" pitchFamily="34" charset="0"/>
                <a:ea typeface="Calibri" panose="020F0502020204030204" pitchFamily="34" charset="0"/>
                <a:cs typeface="Times New Roman" panose="02020603050405020304" pitchFamily="18" charset="0"/>
              </a:rPr>
              <a:t>"Основы законодательства Российской Федерации о культуре" </a:t>
            </a:r>
          </a:p>
          <a:p>
            <a:pPr marL="457200" indent="-457200">
              <a:lnSpc>
                <a:spcPct val="107000"/>
              </a:lnSpc>
              <a:spcAft>
                <a:spcPts val="800"/>
              </a:spcAft>
              <a:buFont typeface="+mj-lt"/>
              <a:buAutoNum type="arabicPeriod"/>
            </a:pPr>
            <a:r>
              <a:rPr lang="ru-RU" sz="2400" dirty="0">
                <a:solidFill>
                  <a:srgbClr val="E14101"/>
                </a:solidFill>
                <a:latin typeface="Calibri" panose="020F0502020204030204" pitchFamily="34" charset="0"/>
                <a:ea typeface="Calibri" panose="020F0502020204030204" pitchFamily="34" charset="0"/>
                <a:cs typeface="Times New Roman" panose="02020603050405020304" pitchFamily="18" charset="0"/>
              </a:rPr>
              <a:t>Федеральный закон от 29 декабря 2012 г. N 273-ФЗ </a:t>
            </a:r>
            <a:r>
              <a:rPr lang="ru-RU" sz="2400" dirty="0">
                <a:latin typeface="Calibri" panose="020F0502020204030204" pitchFamily="34" charset="0"/>
                <a:ea typeface="Calibri" panose="020F0502020204030204" pitchFamily="34" charset="0"/>
                <a:cs typeface="Times New Roman" panose="02020603050405020304" pitchFamily="18" charset="0"/>
              </a:rPr>
              <a:t>"Об образовании в Российской Федерации"</a:t>
            </a:r>
          </a:p>
        </p:txBody>
      </p:sp>
    </p:spTree>
    <p:extLst>
      <p:ext uri="{BB962C8B-B14F-4D97-AF65-F5344CB8AC3E}">
        <p14:creationId xmlns:p14="http://schemas.microsoft.com/office/powerpoint/2010/main" val="6607237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Схема 4"/>
          <p:cNvGraphicFramePr/>
          <p:nvPr>
            <p:extLst>
              <p:ext uri="{D42A27DB-BD31-4B8C-83A1-F6EECF244321}">
                <p14:modId xmlns:p14="http://schemas.microsoft.com/office/powerpoint/2010/main" val="1783057692"/>
              </p:ext>
            </p:extLst>
          </p:nvPr>
        </p:nvGraphicFramePr>
        <p:xfrm>
          <a:off x="870857" y="414866"/>
          <a:ext cx="10247085" cy="6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Группа 5"/>
          <p:cNvGrpSpPr/>
          <p:nvPr/>
        </p:nvGrpSpPr>
        <p:grpSpPr>
          <a:xfrm rot="3605724">
            <a:off x="5664277" y="2609849"/>
            <a:ext cx="586719" cy="1254299"/>
            <a:chOff x="2660154" y="1978369"/>
            <a:chExt cx="491033" cy="1461927"/>
          </a:xfrm>
        </p:grpSpPr>
        <p:sp>
          <p:nvSpPr>
            <p:cNvPr id="7" name="Стрелка вправо 6"/>
            <p:cNvSpPr/>
            <p:nvPr/>
          </p:nvSpPr>
          <p:spPr>
            <a:xfrm rot="18000000">
              <a:off x="2174707" y="2463816"/>
              <a:ext cx="1461927" cy="491033"/>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8" name="Стрелка вправо 4"/>
            <p:cNvSpPr txBox="1"/>
            <p:nvPr/>
          </p:nvSpPr>
          <p:spPr>
            <a:xfrm rot="18000000">
              <a:off x="2322017" y="2562023"/>
              <a:ext cx="1167307" cy="294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ru-RU" sz="2100" kern="1200"/>
            </a:p>
          </p:txBody>
        </p:sp>
      </p:grpSp>
      <p:grpSp>
        <p:nvGrpSpPr>
          <p:cNvPr id="9" name="Группа 8"/>
          <p:cNvGrpSpPr/>
          <p:nvPr/>
        </p:nvGrpSpPr>
        <p:grpSpPr>
          <a:xfrm rot="10800000">
            <a:off x="3879986" y="3782007"/>
            <a:ext cx="878626" cy="1231641"/>
            <a:chOff x="1287166" y="3621908"/>
            <a:chExt cx="614207" cy="595938"/>
          </a:xfrm>
        </p:grpSpPr>
        <p:sp>
          <p:nvSpPr>
            <p:cNvPr id="10" name="Стрелка вниз 9"/>
            <p:cNvSpPr/>
            <p:nvPr/>
          </p:nvSpPr>
          <p:spPr>
            <a:xfrm rot="10800000" flipH="1" flipV="1">
              <a:off x="1287166" y="3621908"/>
              <a:ext cx="614207" cy="595938"/>
            </a:xfrm>
            <a:prstGeom prst="down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1" name="Стрелка вниз 4"/>
            <p:cNvSpPr txBox="1"/>
            <p:nvPr/>
          </p:nvSpPr>
          <p:spPr>
            <a:xfrm rot="21600000">
              <a:off x="1465947" y="3741096"/>
              <a:ext cx="256645" cy="35756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ru-RU" sz="1500" kern="1200"/>
            </a:p>
          </p:txBody>
        </p:sp>
      </p:grpSp>
      <p:grpSp>
        <p:nvGrpSpPr>
          <p:cNvPr id="12" name="Группа 11"/>
          <p:cNvGrpSpPr/>
          <p:nvPr/>
        </p:nvGrpSpPr>
        <p:grpSpPr>
          <a:xfrm rot="3605724">
            <a:off x="5664275" y="5099581"/>
            <a:ext cx="586719" cy="1254299"/>
            <a:chOff x="2660154" y="1978369"/>
            <a:chExt cx="491033" cy="1461927"/>
          </a:xfrm>
        </p:grpSpPr>
        <p:sp>
          <p:nvSpPr>
            <p:cNvPr id="13" name="Стрелка вправо 12"/>
            <p:cNvSpPr/>
            <p:nvPr/>
          </p:nvSpPr>
          <p:spPr>
            <a:xfrm rot="18000000">
              <a:off x="2174707" y="2463816"/>
              <a:ext cx="1461927" cy="491033"/>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14" name="Стрелка вправо 4"/>
            <p:cNvSpPr txBox="1"/>
            <p:nvPr/>
          </p:nvSpPr>
          <p:spPr>
            <a:xfrm rot="18000000">
              <a:off x="2322017" y="2562023"/>
              <a:ext cx="1167307" cy="294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ru-RU" sz="2100" kern="1200"/>
            </a:p>
          </p:txBody>
        </p:sp>
      </p:grpSp>
      <p:grpSp>
        <p:nvGrpSpPr>
          <p:cNvPr id="15" name="Группа 14"/>
          <p:cNvGrpSpPr/>
          <p:nvPr/>
        </p:nvGrpSpPr>
        <p:grpSpPr>
          <a:xfrm>
            <a:off x="7225484" y="646922"/>
            <a:ext cx="3252248" cy="5796212"/>
            <a:chOff x="944820" y="1821186"/>
            <a:chExt cx="3252248" cy="1626124"/>
          </a:xfrm>
        </p:grpSpPr>
        <p:sp>
          <p:nvSpPr>
            <p:cNvPr id="16" name="Скругленный прямоугольник 15"/>
            <p:cNvSpPr/>
            <p:nvPr/>
          </p:nvSpPr>
          <p:spPr>
            <a:xfrm>
              <a:off x="944820" y="1821186"/>
              <a:ext cx="3252248" cy="1626124"/>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Скругленный прямоугольник 4"/>
            <p:cNvSpPr txBox="1"/>
            <p:nvPr/>
          </p:nvSpPr>
          <p:spPr>
            <a:xfrm>
              <a:off x="992448" y="1859733"/>
              <a:ext cx="3156992" cy="153994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a:t>Публикация </a:t>
              </a:r>
              <a:r>
                <a:rPr lang="ru-RU" b="1" dirty="0"/>
                <a:t>сведений об исполнении Планов по устранению недостатков </a:t>
              </a:r>
              <a:r>
                <a:rPr lang="ru-RU" sz="1800" b="1" kern="1200" dirty="0"/>
                <a:t>на официальном сайте </a:t>
              </a:r>
              <a:r>
                <a:rPr lang="ru-RU" b="1" dirty="0"/>
                <a:t>администрации МО, учреждения и на портале </a:t>
              </a:r>
              <a:r>
                <a:rPr lang="en-US" b="1" dirty="0"/>
                <a:t>bus.gov.ru</a:t>
              </a:r>
              <a:endParaRPr lang="ru-RU" b="1" dirty="0"/>
            </a:p>
          </p:txBody>
        </p:sp>
      </p:grpSp>
      <p:grpSp>
        <p:nvGrpSpPr>
          <p:cNvPr id="19" name="Группа 18">
            <a:extLst>
              <a:ext uri="{FF2B5EF4-FFF2-40B4-BE49-F238E27FC236}">
                <a16:creationId xmlns:a16="http://schemas.microsoft.com/office/drawing/2014/main" id="{5F90B116-2760-49CB-AF37-A1D223449984}"/>
              </a:ext>
            </a:extLst>
          </p:cNvPr>
          <p:cNvGrpSpPr/>
          <p:nvPr/>
        </p:nvGrpSpPr>
        <p:grpSpPr>
          <a:xfrm rot="3605724">
            <a:off x="5709339" y="586742"/>
            <a:ext cx="586719" cy="1254299"/>
            <a:chOff x="2660154" y="1978369"/>
            <a:chExt cx="491033" cy="1461927"/>
          </a:xfrm>
        </p:grpSpPr>
        <p:sp>
          <p:nvSpPr>
            <p:cNvPr id="20" name="Стрелка вправо 12">
              <a:extLst>
                <a:ext uri="{FF2B5EF4-FFF2-40B4-BE49-F238E27FC236}">
                  <a16:creationId xmlns:a16="http://schemas.microsoft.com/office/drawing/2014/main" id="{F3A6EB4E-57BB-4DC0-A4E0-00C38B7C462D}"/>
                </a:ext>
              </a:extLst>
            </p:cNvPr>
            <p:cNvSpPr/>
            <p:nvPr/>
          </p:nvSpPr>
          <p:spPr>
            <a:xfrm rot="18000000">
              <a:off x="2174707" y="2463816"/>
              <a:ext cx="1461927" cy="491033"/>
            </a:xfrm>
            <a:prstGeom prst="rightArrow">
              <a:avLst/>
            </a:pr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21" name="Стрелка вправо 4">
              <a:extLst>
                <a:ext uri="{FF2B5EF4-FFF2-40B4-BE49-F238E27FC236}">
                  <a16:creationId xmlns:a16="http://schemas.microsoft.com/office/drawing/2014/main" id="{B905A438-4BEF-43B7-8EC1-E0EEC8F495F0}"/>
                </a:ext>
              </a:extLst>
            </p:cNvPr>
            <p:cNvSpPr txBox="1"/>
            <p:nvPr/>
          </p:nvSpPr>
          <p:spPr>
            <a:xfrm rot="18000000">
              <a:off x="2322017" y="2562023"/>
              <a:ext cx="1167307" cy="29461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ru-RU" sz="2100" kern="1200"/>
            </a:p>
          </p:txBody>
        </p:sp>
      </p:grpSp>
    </p:spTree>
    <p:extLst>
      <p:ext uri="{BB962C8B-B14F-4D97-AF65-F5344CB8AC3E}">
        <p14:creationId xmlns:p14="http://schemas.microsoft.com/office/powerpoint/2010/main" val="42330024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3528202" y="750499"/>
            <a:ext cx="4369273" cy="5971772"/>
          </a:xfrm>
          <a:prstGeom prst="rect">
            <a:avLst/>
          </a:prstGeom>
        </p:spPr>
      </p:pic>
      <p:sp>
        <p:nvSpPr>
          <p:cNvPr id="5" name="Заголовок 1">
            <a:extLst>
              <a:ext uri="{FF2B5EF4-FFF2-40B4-BE49-F238E27FC236}">
                <a16:creationId xmlns:a16="http://schemas.microsoft.com/office/drawing/2014/main" id="{FAE0A0B9-6C3B-4E23-AF22-332A822556B5}"/>
              </a:ext>
            </a:extLst>
          </p:cNvPr>
          <p:cNvSpPr txBox="1">
            <a:spLocks/>
          </p:cNvSpPr>
          <p:nvPr/>
        </p:nvSpPr>
        <p:spPr>
          <a:xfrm>
            <a:off x="1046872" y="119056"/>
            <a:ext cx="10473819"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Образец приказа «Об утверждении Планов по устранению недостатков, выявленных в ходе проведения НОК»</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81489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858" t="3039" r="1841" b="4651"/>
          <a:stretch/>
        </p:blipFill>
        <p:spPr>
          <a:xfrm>
            <a:off x="2444262" y="342901"/>
            <a:ext cx="6945923" cy="4897315"/>
          </a:xfrm>
          <a:prstGeom prst="rect">
            <a:avLst/>
          </a:prstGeom>
        </p:spPr>
      </p:pic>
      <p:pic>
        <p:nvPicPr>
          <p:cNvPr id="5" name="Рисунок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t="5780" b="59490"/>
          <a:stretch/>
        </p:blipFill>
        <p:spPr>
          <a:xfrm>
            <a:off x="2444262" y="4976446"/>
            <a:ext cx="6945923" cy="1776047"/>
          </a:xfrm>
          <a:prstGeom prst="rect">
            <a:avLst/>
          </a:prstGeom>
        </p:spPr>
      </p:pic>
      <p:sp>
        <p:nvSpPr>
          <p:cNvPr id="6" name="Заголовок 1">
            <a:extLst>
              <a:ext uri="{FF2B5EF4-FFF2-40B4-BE49-F238E27FC236}">
                <a16:creationId xmlns:a16="http://schemas.microsoft.com/office/drawing/2014/main" id="{FAE0A0B9-6C3B-4E23-AF22-332A822556B5}"/>
              </a:ext>
            </a:extLst>
          </p:cNvPr>
          <p:cNvSpPr txBox="1">
            <a:spLocks/>
          </p:cNvSpPr>
          <p:nvPr/>
        </p:nvSpPr>
        <p:spPr>
          <a:xfrm>
            <a:off x="1046872" y="119056"/>
            <a:ext cx="10473819" cy="8266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4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Образец Плана по устранению недостатков, выявленных в ходе проведения НОК</a:t>
            </a:r>
            <a:endPar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4016065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054600" y="-398236"/>
            <a:ext cx="10473819"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40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Сроки этапов проведения НОК</a:t>
            </a:r>
          </a:p>
          <a:p>
            <a:pPr algn="ctr"/>
            <a:r>
              <a:rPr lang="ru-RU" sz="28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(установлены Протоколом заседания </a:t>
            </a:r>
          </a:p>
          <a:p>
            <a:pPr algn="ctr"/>
            <a:r>
              <a:rPr lang="ru-RU" sz="28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Правительства РД от 04.04.2019г. №3)</a:t>
            </a:r>
          </a:p>
        </p:txBody>
      </p:sp>
      <p:sp>
        <p:nvSpPr>
          <p:cNvPr id="5" name="Скругленный прямоугольник 4"/>
          <p:cNvSpPr/>
          <p:nvPr/>
        </p:nvSpPr>
        <p:spPr>
          <a:xfrm>
            <a:off x="962024" y="1889125"/>
            <a:ext cx="10487025" cy="923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1. Формирование и публикация перечня учреждений, по которым будет проводиться НОК на портале </a:t>
            </a:r>
            <a:r>
              <a:rPr lang="en-US" sz="2000" dirty="0"/>
              <a:t>bus.gov.ru – </a:t>
            </a:r>
            <a:r>
              <a:rPr lang="ru-RU" sz="2000" b="1" dirty="0">
                <a:effectLst>
                  <a:glow rad="139700">
                    <a:srgbClr val="E14101">
                      <a:alpha val="76000"/>
                    </a:srgbClr>
                  </a:glow>
                </a:effectLst>
              </a:rPr>
              <a:t>до 15 апреля</a:t>
            </a:r>
          </a:p>
        </p:txBody>
      </p:sp>
      <p:sp>
        <p:nvSpPr>
          <p:cNvPr id="6" name="Скругленный прямоугольник 5"/>
          <p:cNvSpPr/>
          <p:nvPr/>
        </p:nvSpPr>
        <p:spPr>
          <a:xfrm>
            <a:off x="962024" y="3114675"/>
            <a:ext cx="10487025" cy="923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2. Заключение контрактов (договоров) с оператором</a:t>
            </a:r>
            <a:r>
              <a:rPr lang="en-US" sz="2000" dirty="0"/>
              <a:t> </a:t>
            </a:r>
            <a:r>
              <a:rPr lang="ru-RU" sz="2000" dirty="0"/>
              <a:t>и публикация их на портале </a:t>
            </a:r>
            <a:r>
              <a:rPr lang="en-US" sz="2000" dirty="0"/>
              <a:t>bus.gov.ru</a:t>
            </a:r>
            <a:r>
              <a:rPr lang="ru-RU" sz="2000" dirty="0"/>
              <a:t> - </a:t>
            </a:r>
            <a:r>
              <a:rPr lang="ru-RU" sz="2000" b="1" dirty="0">
                <a:effectLst>
                  <a:glow rad="139700">
                    <a:srgbClr val="E14101">
                      <a:alpha val="76000"/>
                    </a:srgbClr>
                  </a:glow>
                </a:effectLst>
              </a:rPr>
              <a:t>до 15 мая</a:t>
            </a:r>
            <a:r>
              <a:rPr lang="ru-RU" sz="2000" dirty="0"/>
              <a:t> </a:t>
            </a:r>
          </a:p>
        </p:txBody>
      </p:sp>
      <p:sp>
        <p:nvSpPr>
          <p:cNvPr id="7" name="Скругленный прямоугольник 6"/>
          <p:cNvSpPr/>
          <p:nvPr/>
        </p:nvSpPr>
        <p:spPr>
          <a:xfrm>
            <a:off x="962023" y="4352698"/>
            <a:ext cx="10487025" cy="923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3. Завершение процедуры проведения НОК и публикация результатов на портале </a:t>
            </a:r>
            <a:r>
              <a:rPr lang="en-US" sz="2000" dirty="0"/>
              <a:t>bus.gov.ru</a:t>
            </a:r>
            <a:r>
              <a:rPr lang="ru-RU" sz="2000" dirty="0"/>
              <a:t> - </a:t>
            </a:r>
            <a:r>
              <a:rPr lang="ru-RU" sz="2000" b="1" dirty="0">
                <a:effectLst>
                  <a:glow rad="139700">
                    <a:srgbClr val="E14101">
                      <a:alpha val="76000"/>
                    </a:srgbClr>
                  </a:glow>
                </a:effectLst>
              </a:rPr>
              <a:t>до 15 декабря</a:t>
            </a:r>
            <a:r>
              <a:rPr lang="ru-RU" sz="2000" dirty="0"/>
              <a:t> </a:t>
            </a:r>
          </a:p>
        </p:txBody>
      </p:sp>
      <p:sp>
        <p:nvSpPr>
          <p:cNvPr id="8" name="Скругленный прямоугольник 7"/>
          <p:cNvSpPr/>
          <p:nvPr/>
        </p:nvSpPr>
        <p:spPr>
          <a:xfrm>
            <a:off x="962022" y="5578248"/>
            <a:ext cx="10487025" cy="923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000" dirty="0"/>
              <a:t>4. Утверждение планов по устранению недостатков и публикация их на портале </a:t>
            </a:r>
            <a:r>
              <a:rPr lang="en-US" sz="2000" dirty="0"/>
              <a:t>bus.gov.ru</a:t>
            </a:r>
            <a:r>
              <a:rPr lang="ru-RU" sz="2000" dirty="0"/>
              <a:t>– </a:t>
            </a:r>
          </a:p>
          <a:p>
            <a:pPr algn="ctr"/>
            <a:r>
              <a:rPr lang="ru-RU" sz="2000" b="1" dirty="0">
                <a:effectLst>
                  <a:glow rad="139700">
                    <a:srgbClr val="E14101">
                      <a:alpha val="76000"/>
                    </a:srgbClr>
                  </a:glow>
                </a:effectLst>
              </a:rPr>
              <a:t>до 25 марта, года следующего за отчетным</a:t>
            </a:r>
            <a:r>
              <a:rPr lang="ru-RU" sz="2000" dirty="0"/>
              <a:t> </a:t>
            </a:r>
          </a:p>
        </p:txBody>
      </p:sp>
    </p:spTree>
    <p:extLst>
      <p:ext uri="{BB962C8B-B14F-4D97-AF65-F5344CB8AC3E}">
        <p14:creationId xmlns:p14="http://schemas.microsoft.com/office/powerpoint/2010/main" val="36838767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904921" y="130491"/>
            <a:ext cx="10473819" cy="171282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Официальный сайт для размещения информации о государственных и муниципальных учреждениях </a:t>
            </a:r>
            <a:r>
              <a:rPr lang="en-US"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bus.gov.ru</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64176" y="1843314"/>
            <a:ext cx="6555310" cy="4894809"/>
          </a:xfrm>
          <a:prstGeom prst="rect">
            <a:avLst/>
          </a:prstGeom>
        </p:spPr>
      </p:pic>
    </p:spTree>
    <p:extLst>
      <p:ext uri="{BB962C8B-B14F-4D97-AF65-F5344CB8AC3E}">
        <p14:creationId xmlns:p14="http://schemas.microsoft.com/office/powerpoint/2010/main" val="300656312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6943CE06-7DD9-49A2-9FC0-F8E424228CF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3332062" y="1579289"/>
            <a:ext cx="5240829" cy="5189631"/>
          </a:xfrm>
          <a:prstGeom prst="rect">
            <a:avLst/>
          </a:prstGeom>
        </p:spPr>
      </p:pic>
      <p:sp>
        <p:nvSpPr>
          <p:cNvPr id="6" name="Заголовок 1">
            <a:extLst>
              <a:ext uri="{FF2B5EF4-FFF2-40B4-BE49-F238E27FC236}">
                <a16:creationId xmlns:a16="http://schemas.microsoft.com/office/drawing/2014/main" id="{FAE0A0B9-6C3B-4E23-AF22-332A822556B5}"/>
              </a:ext>
            </a:extLst>
          </p:cNvPr>
          <p:cNvSpPr txBox="1">
            <a:spLocks/>
          </p:cNvSpPr>
          <p:nvPr/>
        </p:nvSpPr>
        <p:spPr>
          <a:xfrm>
            <a:off x="646981" y="0"/>
            <a:ext cx="10610990" cy="16588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Официальный сайт для размещения </a:t>
            </a:r>
            <a:r>
              <a:rPr lang="ru-RU" sz="36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информации о государственных и муниципальных учреждениях </a:t>
            </a:r>
            <a:r>
              <a:rPr lang="en-US" sz="3600" b="1" dirty="0" smtClean="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bus.gov.ru</a:t>
            </a:r>
            <a:endParaRPr lang="en-US"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0841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tretch>
            <a:fillRect/>
          </a:stretch>
        </p:blipFill>
        <p:spPr>
          <a:xfrm>
            <a:off x="2766038" y="621102"/>
            <a:ext cx="6182285" cy="6236898"/>
          </a:xfrm>
          <a:prstGeom prst="rect">
            <a:avLst/>
          </a:prstGeom>
        </p:spPr>
      </p:pic>
      <p:sp>
        <p:nvSpPr>
          <p:cNvPr id="5" name="Заголовок 1">
            <a:extLst>
              <a:ext uri="{FF2B5EF4-FFF2-40B4-BE49-F238E27FC236}">
                <a16:creationId xmlns:a16="http://schemas.microsoft.com/office/drawing/2014/main" id="{FAE0A0B9-6C3B-4E23-AF22-332A822556B5}"/>
              </a:ext>
            </a:extLst>
          </p:cNvPr>
          <p:cNvSpPr txBox="1">
            <a:spLocks/>
          </p:cNvSpPr>
          <p:nvPr/>
        </p:nvSpPr>
        <p:spPr>
          <a:xfrm>
            <a:off x="861789" y="-138022"/>
            <a:ext cx="10473819" cy="88578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smtClean="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Раздел Анкета для опроса граждан</a:t>
            </a:r>
            <a:endParaRPr lang="en-US"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4001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763474" y="-1"/>
            <a:ext cx="8537522" cy="133796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База знаний НОК</a:t>
            </a:r>
          </a:p>
          <a:p>
            <a:pPr algn="ctr"/>
            <a:r>
              <a:rPr lang="ru-RU" sz="24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(методический раздел сайта Минтруда РФ)</a:t>
            </a:r>
          </a:p>
        </p:txBody>
      </p:sp>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999" y="1337967"/>
            <a:ext cx="5162550" cy="5162550"/>
          </a:xfrm>
          <a:prstGeom prst="rect">
            <a:avLst/>
          </a:prstGeom>
        </p:spPr>
      </p:pic>
    </p:spTree>
    <p:extLst>
      <p:ext uri="{BB962C8B-B14F-4D97-AF65-F5344CB8AC3E}">
        <p14:creationId xmlns:p14="http://schemas.microsoft.com/office/powerpoint/2010/main" val="5340060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Заголовок 1">
            <a:extLst>
              <a:ext uri="{FF2B5EF4-FFF2-40B4-BE49-F238E27FC236}">
                <a16:creationId xmlns:a16="http://schemas.microsoft.com/office/drawing/2014/main" id="{FAE0A0B9-6C3B-4E23-AF22-332A822556B5}"/>
              </a:ext>
            </a:extLst>
          </p:cNvPr>
          <p:cNvSpPr txBox="1">
            <a:spLocks/>
          </p:cNvSpPr>
          <p:nvPr/>
        </p:nvSpPr>
        <p:spPr>
          <a:xfrm>
            <a:off x="1572974" y="0"/>
            <a:ext cx="9114076" cy="149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6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Материалы по семинару</a:t>
            </a:r>
          </a:p>
          <a:p>
            <a:pPr algn="ctr"/>
            <a:r>
              <a:rPr lang="ru-RU" sz="28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(сайт Министерства культуры РД)</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7924" y="1385591"/>
            <a:ext cx="5144175" cy="5144175"/>
          </a:xfrm>
          <a:prstGeom prst="rect">
            <a:avLst/>
          </a:prstGeom>
        </p:spPr>
      </p:pic>
    </p:spTree>
    <p:extLst>
      <p:ext uri="{BB962C8B-B14F-4D97-AF65-F5344CB8AC3E}">
        <p14:creationId xmlns:p14="http://schemas.microsoft.com/office/powerpoint/2010/main" val="3649880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792049" y="-390976"/>
            <a:ext cx="8737600" cy="149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Законодательные основы НОК</a:t>
            </a:r>
          </a:p>
        </p:txBody>
      </p:sp>
      <p:sp>
        <p:nvSpPr>
          <p:cNvPr id="16" name="Скругленный прямоугольник 15"/>
          <p:cNvSpPr/>
          <p:nvPr/>
        </p:nvSpPr>
        <p:spPr>
          <a:xfrm>
            <a:off x="1242374" y="834645"/>
            <a:ext cx="9641031" cy="5829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4503487" y="1104760"/>
            <a:ext cx="3118803" cy="470000"/>
          </a:xfrm>
          <a:prstGeom prst="rect">
            <a:avLst/>
          </a:prstGeom>
        </p:spPr>
        <p:txBody>
          <a:bodyPr wrap="none">
            <a:spAutoFit/>
          </a:bodyPr>
          <a:lstStyle/>
          <a:p>
            <a:pPr algn="ctr">
              <a:lnSpc>
                <a:spcPct val="107000"/>
              </a:lnSpc>
              <a:spcAft>
                <a:spcPts val="800"/>
              </a:spcAft>
            </a:pPr>
            <a:r>
              <a:rPr lang="ru-RU" sz="2400" b="1" dirty="0">
                <a:latin typeface="Calibri" panose="020F0502020204030204" pitchFamily="34" charset="0"/>
                <a:ea typeface="Calibri" panose="020F0502020204030204" pitchFamily="34" charset="0"/>
                <a:cs typeface="Times New Roman" panose="02020603050405020304" pitchFamily="18" charset="0"/>
              </a:rPr>
              <a:t>Указы Президента РФ</a:t>
            </a:r>
          </a:p>
        </p:txBody>
      </p:sp>
      <p:sp>
        <p:nvSpPr>
          <p:cNvPr id="10" name="Прямоугольник 9"/>
          <p:cNvSpPr/>
          <p:nvPr/>
        </p:nvSpPr>
        <p:spPr>
          <a:xfrm>
            <a:off x="1543050" y="1913199"/>
            <a:ext cx="9219437" cy="3836563"/>
          </a:xfrm>
          <a:prstGeom prst="rect">
            <a:avLst/>
          </a:prstGeom>
        </p:spPr>
        <p:txBody>
          <a:bodyPr wrap="square">
            <a:spAutoFit/>
          </a:bodyPr>
          <a:lstStyle/>
          <a:p>
            <a:pPr marL="457200" indent="-457200">
              <a:lnSpc>
                <a:spcPct val="107000"/>
              </a:lnSpc>
              <a:spcAft>
                <a:spcPts val="800"/>
              </a:spcAft>
              <a:buFont typeface="+mj-lt"/>
              <a:buAutoNum type="arabicPeriod"/>
            </a:pPr>
            <a:r>
              <a:rPr lang="ru-RU" sz="2400" dirty="0">
                <a:solidFill>
                  <a:srgbClr val="E14101"/>
                </a:solidFill>
                <a:latin typeface="Calibri" panose="020F0502020204030204" pitchFamily="34" charset="0"/>
                <a:ea typeface="Calibri" panose="020F0502020204030204" pitchFamily="34" charset="0"/>
                <a:cs typeface="Times New Roman" panose="02020603050405020304" pitchFamily="18" charset="0"/>
              </a:rPr>
              <a:t>Указ Президента Российской Федерации от 7 мая 2012 г. № 597 </a:t>
            </a:r>
            <a:r>
              <a:rPr lang="ru-RU" sz="2400" dirty="0">
                <a:latin typeface="Calibri" panose="020F0502020204030204" pitchFamily="34" charset="0"/>
                <a:ea typeface="Calibri" panose="020F0502020204030204" pitchFamily="34" charset="0"/>
                <a:cs typeface="Times New Roman" panose="02020603050405020304" pitchFamily="18" charset="0"/>
              </a:rPr>
              <a:t>«О мероприятиях по реализации государственной социальной политики»</a:t>
            </a:r>
          </a:p>
          <a:p>
            <a:pPr marL="457200" indent="-457200">
              <a:lnSpc>
                <a:spcPct val="107000"/>
              </a:lnSpc>
              <a:spcAft>
                <a:spcPts val="800"/>
              </a:spcAft>
              <a:buFont typeface="+mj-lt"/>
              <a:buAutoNum type="arabicPeriod"/>
            </a:pPr>
            <a:r>
              <a:rPr lang="ru-RU" sz="2400" dirty="0">
                <a:solidFill>
                  <a:srgbClr val="E14101"/>
                </a:solidFill>
                <a:latin typeface="Calibri" panose="020F0502020204030204" pitchFamily="34" charset="0"/>
                <a:ea typeface="Calibri" panose="020F0502020204030204" pitchFamily="34" charset="0"/>
                <a:cs typeface="Times New Roman" panose="02020603050405020304" pitchFamily="18" charset="0"/>
              </a:rPr>
              <a:t>Указ Президента Российской Федерации от 14 ноября 2017 г. № 548</a:t>
            </a:r>
            <a:r>
              <a:rPr lang="ru-RU" sz="2400" dirty="0">
                <a:latin typeface="Calibri" panose="020F0502020204030204" pitchFamily="34" charset="0"/>
                <a:ea typeface="Calibri" panose="020F0502020204030204" pitchFamily="34" charset="0"/>
                <a:cs typeface="Times New Roman" panose="02020603050405020304" pitchFamily="18" charset="0"/>
              </a:rPr>
              <a:t> «Об оценке эффективности деятельности органов исполнительной власти субъектов Российской Федерации»</a:t>
            </a:r>
          </a:p>
          <a:p>
            <a:pPr marL="457200" indent="-457200">
              <a:lnSpc>
                <a:spcPct val="107000"/>
              </a:lnSpc>
              <a:spcAft>
                <a:spcPts val="800"/>
              </a:spcAft>
              <a:buFont typeface="+mj-lt"/>
              <a:buAutoNum type="arabicPeriod"/>
            </a:pPr>
            <a:r>
              <a:rPr lang="ru-RU" sz="2400" dirty="0">
                <a:solidFill>
                  <a:srgbClr val="E14101"/>
                </a:solidFill>
                <a:latin typeface="Calibri" panose="020F0502020204030204" pitchFamily="34" charset="0"/>
                <a:ea typeface="Calibri" panose="020F0502020204030204" pitchFamily="34" charset="0"/>
                <a:cs typeface="Times New Roman" panose="02020603050405020304" pitchFamily="18" charset="0"/>
              </a:rPr>
              <a:t>Указ Президента РФ от 28.04.2008 N 607 </a:t>
            </a:r>
            <a:r>
              <a:rPr lang="ru-RU" sz="2400" dirty="0">
                <a:latin typeface="Calibri" panose="020F0502020204030204" pitchFamily="34" charset="0"/>
                <a:ea typeface="Calibri" panose="020F0502020204030204" pitchFamily="34" charset="0"/>
                <a:cs typeface="Times New Roman" panose="02020603050405020304" pitchFamily="18" charset="0"/>
              </a:rPr>
              <a:t>"Об оценке эффективности деятельности органов местного самоуправления муниципальных, городских округов и муниципальных районов"</a:t>
            </a:r>
          </a:p>
        </p:txBody>
      </p:sp>
    </p:spTree>
    <p:extLst>
      <p:ext uri="{BB962C8B-B14F-4D97-AF65-F5344CB8AC3E}">
        <p14:creationId xmlns:p14="http://schemas.microsoft.com/office/powerpoint/2010/main" val="1845619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792049" y="-390976"/>
            <a:ext cx="8737600" cy="149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Законодательные основы НОК</a:t>
            </a:r>
          </a:p>
        </p:txBody>
      </p:sp>
      <p:sp>
        <p:nvSpPr>
          <p:cNvPr id="16" name="Скругленный прямоугольник 15"/>
          <p:cNvSpPr/>
          <p:nvPr/>
        </p:nvSpPr>
        <p:spPr>
          <a:xfrm>
            <a:off x="522514" y="834645"/>
            <a:ext cx="10929257" cy="5829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3695478" y="1104760"/>
            <a:ext cx="4734822" cy="470000"/>
          </a:xfrm>
          <a:prstGeom prst="rect">
            <a:avLst/>
          </a:prstGeom>
        </p:spPr>
        <p:txBody>
          <a:bodyPr wrap="none">
            <a:spAutoFit/>
          </a:bodyPr>
          <a:lstStyle/>
          <a:p>
            <a:pPr algn="ctr">
              <a:lnSpc>
                <a:spcPct val="107000"/>
              </a:lnSpc>
              <a:spcAft>
                <a:spcPts val="800"/>
              </a:spcAft>
            </a:pPr>
            <a:r>
              <a:rPr lang="ru-RU" sz="2400" b="1" dirty="0">
                <a:latin typeface="Calibri" panose="020F0502020204030204" pitchFamily="34" charset="0"/>
                <a:ea typeface="Calibri" panose="020F0502020204030204" pitchFamily="34" charset="0"/>
                <a:cs typeface="Times New Roman" panose="02020603050405020304" pitchFamily="18" charset="0"/>
              </a:rPr>
              <a:t>Постановления Правительства РФ</a:t>
            </a:r>
          </a:p>
        </p:txBody>
      </p:sp>
      <p:sp>
        <p:nvSpPr>
          <p:cNvPr id="10" name="Прямоугольник 9"/>
          <p:cNvSpPr/>
          <p:nvPr/>
        </p:nvSpPr>
        <p:spPr>
          <a:xfrm>
            <a:off x="696686" y="1574760"/>
            <a:ext cx="10566400" cy="4940968"/>
          </a:xfrm>
          <a:prstGeom prst="rect">
            <a:avLst/>
          </a:prstGeom>
        </p:spPr>
        <p:txBody>
          <a:bodyPr wrap="square">
            <a:spAutoFit/>
          </a:bodyPr>
          <a:lstStyle/>
          <a:p>
            <a:pPr marL="457200" indent="-457200">
              <a:lnSpc>
                <a:spcPct val="107000"/>
              </a:lnSpc>
              <a:spcAft>
                <a:spcPts val="800"/>
              </a:spcAft>
              <a:buFont typeface="+mj-lt"/>
              <a:buAutoNum type="arabicPeriod"/>
            </a:pPr>
            <a:r>
              <a:rPr lang="ru-RU" sz="16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Постановление Правительства Российской Федерации от 31 мая 2018 г. № 638 </a:t>
            </a:r>
            <a:r>
              <a:rPr lang="ru-RU" sz="1600" dirty="0">
                <a:latin typeface="Calibri" panose="020F0502020204030204" pitchFamily="34" charset="0"/>
                <a:ea typeface="Calibri" panose="020F0502020204030204" pitchFamily="34" charset="0"/>
                <a:cs typeface="Times New Roman" panose="02020603050405020304" pitchFamily="18" charset="0"/>
              </a:rPr>
              <a:t>«Об утверждении Правил сбора и обобщения информации о качестве условий оказания услуг организациями в сфере культуры, охраны здоровья, образования, социального обслуживания и федеральными учреждениями медико-социальной экспертизы»</a:t>
            </a:r>
          </a:p>
          <a:p>
            <a:pPr marL="457200" indent="-457200">
              <a:lnSpc>
                <a:spcPct val="107000"/>
              </a:lnSpc>
              <a:spcAft>
                <a:spcPts val="800"/>
              </a:spcAft>
              <a:buFont typeface="+mj-lt"/>
              <a:buAutoNum type="arabicPeriod"/>
            </a:pPr>
            <a:r>
              <a:rPr lang="ru-RU" sz="16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Постановление Правительства Российской Федерации от 17 апреля 2018 г. № 457 </a:t>
            </a:r>
            <a:r>
              <a:rPr lang="ru-RU" sz="1600" dirty="0">
                <a:latin typeface="Calibri" panose="020F0502020204030204" pitchFamily="34" charset="0"/>
                <a:ea typeface="Calibri" panose="020F0502020204030204" pitchFamily="34" charset="0"/>
                <a:cs typeface="Times New Roman" panose="02020603050405020304" pitchFamily="18" charset="0"/>
              </a:rPr>
              <a:t>«Об утверждении формы обязательного публичного отчета высшего должностного лица субъекта Российской Федерации (руководителя высшего исполнительного органа государственной власти субъекта Российской Федерации) о результатах независимой оценки качества условий оказания услуг организациями в сфере культуры, охраны здоровья, образования, социального обслуживания, представляемого в законодательный (представительный) орган государственной власти субъекта Российской Федерации, и формы плана по устранению недостатков, выявленных в ходе независимой оценки качества условий оказания услуг организациями в сфере культуры, охраны здоровья, образования, социального обслуживания и федеральными учреждениями медико-социальной экспертизы»</a:t>
            </a:r>
          </a:p>
          <a:p>
            <a:pPr marL="457200" indent="-457200">
              <a:lnSpc>
                <a:spcPct val="107000"/>
              </a:lnSpc>
              <a:spcAft>
                <a:spcPts val="800"/>
              </a:spcAft>
              <a:buFont typeface="+mj-lt"/>
              <a:buAutoNum type="arabicPeriod"/>
            </a:pPr>
            <a:r>
              <a:rPr lang="ru-RU" sz="16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Постановление Правительства РФ от 17.12.2012 N 1317 </a:t>
            </a:r>
            <a:r>
              <a:rPr lang="ru-RU" sz="1600" dirty="0">
                <a:latin typeface="Calibri" panose="020F0502020204030204" pitchFamily="34" charset="0"/>
                <a:ea typeface="Calibri" panose="020F0502020204030204" pitchFamily="34" charset="0"/>
                <a:cs typeface="Times New Roman" panose="02020603050405020304" pitchFamily="18" charset="0"/>
              </a:rPr>
              <a:t>"О мерах по реализации Указа Президента Российской Федерации от 28 апреля 2008 г. N 607 "Об оценке эффективности деятельности органов местного самоуправления муниципальных, городских округов и муниципальных районов" и подпункта "и" пункта 2 Указа Президента Российской Федерации от 7 мая 2012 г. N 601 "Об основных направлениях совершенствования системы государственного управления"</a:t>
            </a:r>
          </a:p>
        </p:txBody>
      </p:sp>
    </p:spTree>
    <p:extLst>
      <p:ext uri="{BB962C8B-B14F-4D97-AF65-F5344CB8AC3E}">
        <p14:creationId xmlns:p14="http://schemas.microsoft.com/office/powerpoint/2010/main" val="282268764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792049" y="-390976"/>
            <a:ext cx="8737600" cy="149573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28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Законодательные основы НОК</a:t>
            </a:r>
          </a:p>
        </p:txBody>
      </p:sp>
      <p:sp>
        <p:nvSpPr>
          <p:cNvPr id="16" name="Скругленный прямоугольник 15"/>
          <p:cNvSpPr/>
          <p:nvPr/>
        </p:nvSpPr>
        <p:spPr>
          <a:xfrm>
            <a:off x="232230" y="834645"/>
            <a:ext cx="11640456" cy="58293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Прямоугольник 8"/>
          <p:cNvSpPr/>
          <p:nvPr/>
        </p:nvSpPr>
        <p:spPr>
          <a:xfrm>
            <a:off x="4492330" y="908041"/>
            <a:ext cx="3134768" cy="470000"/>
          </a:xfrm>
          <a:prstGeom prst="rect">
            <a:avLst/>
          </a:prstGeom>
        </p:spPr>
        <p:txBody>
          <a:bodyPr wrap="none">
            <a:spAutoFit/>
          </a:bodyPr>
          <a:lstStyle/>
          <a:p>
            <a:pPr algn="ctr">
              <a:lnSpc>
                <a:spcPct val="107000"/>
              </a:lnSpc>
              <a:spcAft>
                <a:spcPts val="800"/>
              </a:spcAft>
            </a:pPr>
            <a:r>
              <a:rPr lang="ru-RU" sz="2400" b="1" dirty="0">
                <a:latin typeface="Calibri" panose="020F0502020204030204" pitchFamily="34" charset="0"/>
                <a:ea typeface="Calibri" panose="020F0502020204030204" pitchFamily="34" charset="0"/>
                <a:cs typeface="Times New Roman" panose="02020603050405020304" pitchFamily="18" charset="0"/>
              </a:rPr>
              <a:t>Приказы министерств</a:t>
            </a:r>
          </a:p>
        </p:txBody>
      </p:sp>
      <p:sp>
        <p:nvSpPr>
          <p:cNvPr id="10" name="Прямоугольник 9"/>
          <p:cNvSpPr/>
          <p:nvPr/>
        </p:nvSpPr>
        <p:spPr>
          <a:xfrm>
            <a:off x="362857" y="1428712"/>
            <a:ext cx="11393714" cy="5184561"/>
          </a:xfrm>
          <a:prstGeom prst="rect">
            <a:avLst/>
          </a:prstGeom>
        </p:spPr>
        <p:txBody>
          <a:bodyPr wrap="square">
            <a:spAutoFit/>
          </a:bodyPr>
          <a:lstStyle/>
          <a:p>
            <a:pPr marL="457200" indent="-457200">
              <a:lnSpc>
                <a:spcPct val="107000"/>
              </a:lnSpc>
              <a:spcAft>
                <a:spcPts val="800"/>
              </a:spcAft>
              <a:buFont typeface="+mj-lt"/>
              <a:buAutoNum type="arabicPeriod"/>
            </a:pPr>
            <a:r>
              <a:rPr lang="ru-RU" sz="15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Приказ Минтруда России № 344н от 31 мая 2018 г. </a:t>
            </a:r>
            <a:r>
              <a:rPr lang="ru-RU" sz="1500" dirty="0">
                <a:latin typeface="Calibri" panose="020F0502020204030204" pitchFamily="34" charset="0"/>
                <a:ea typeface="Calibri" panose="020F0502020204030204" pitchFamily="34" charset="0"/>
                <a:cs typeface="Times New Roman" panose="02020603050405020304" pitchFamily="18" charset="0"/>
              </a:rPr>
              <a:t>«Об утверждении Единого порядка расчета показателей, характеризующих общие критерии оценки качества условий оказания услуг организациями в сфере культуры, охраны здоровья, образования, социального обслуживания и федеральными учреждениями медико-социальной экспертизы»</a:t>
            </a:r>
          </a:p>
          <a:p>
            <a:pPr marL="457200" indent="-457200">
              <a:lnSpc>
                <a:spcPct val="107000"/>
              </a:lnSpc>
              <a:spcAft>
                <a:spcPts val="800"/>
              </a:spcAft>
              <a:buFont typeface="+mj-lt"/>
              <a:buAutoNum type="arabicPeriod"/>
            </a:pPr>
            <a:r>
              <a:rPr lang="ru-RU" sz="15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Приказ Минтруда России № 675н от 30 октября 2018 г. </a:t>
            </a:r>
            <a:r>
              <a:rPr lang="ru-RU" sz="1500" dirty="0">
                <a:latin typeface="Calibri" panose="020F0502020204030204" pitchFamily="34" charset="0"/>
                <a:ea typeface="Calibri" panose="020F0502020204030204" pitchFamily="34" charset="0"/>
                <a:cs typeface="Times New Roman" panose="02020603050405020304" pitchFamily="18" charset="0"/>
              </a:rPr>
              <a:t>«Об утверждении Методики выявления и обобщения мнения граждан о качестве условий оказания услуг организациями в сфере культуры, охраны здоровья, образования, социального обслуживания и федеральными учреждениями медико-социальной экспертизы»</a:t>
            </a:r>
          </a:p>
          <a:p>
            <a:pPr marL="457200" indent="-457200">
              <a:lnSpc>
                <a:spcPct val="107000"/>
              </a:lnSpc>
              <a:spcAft>
                <a:spcPts val="800"/>
              </a:spcAft>
              <a:buFont typeface="+mj-lt"/>
              <a:buAutoNum type="arabicPeriod"/>
            </a:pPr>
            <a:r>
              <a:rPr lang="ru-RU" sz="15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Приказ </a:t>
            </a:r>
            <a:r>
              <a:rPr lang="ru-RU" sz="1500" dirty="0" err="1">
                <a:solidFill>
                  <a:srgbClr val="E14101"/>
                </a:solidFill>
                <a:latin typeface="Calibri" panose="020F0502020204030204" pitchFamily="34" charset="0"/>
                <a:ea typeface="Calibri" panose="020F0502020204030204" pitchFamily="34" charset="0"/>
                <a:cs typeface="Times New Roman" panose="02020603050405020304" pitchFamily="18" charset="0"/>
              </a:rPr>
              <a:t>Минпросвещения</a:t>
            </a:r>
            <a:r>
              <a:rPr lang="ru-RU" sz="1500" dirty="0">
                <a:solidFill>
                  <a:srgbClr val="E14101"/>
                </a:solidFill>
                <a:latin typeface="Calibri" panose="020F0502020204030204" pitchFamily="34" charset="0"/>
                <a:ea typeface="Calibri" panose="020F0502020204030204" pitchFamily="34" charset="0"/>
                <a:cs typeface="Times New Roman" panose="02020603050405020304" pitchFamily="18" charset="0"/>
              </a:rPr>
              <a:t> России от 13.03.2019 N 114</a:t>
            </a:r>
            <a:r>
              <a:rPr lang="ru-RU" sz="1500" dirty="0">
                <a:latin typeface="Calibri" panose="020F0502020204030204" pitchFamily="34" charset="0"/>
                <a:ea typeface="Calibri" panose="020F0502020204030204" pitchFamily="34" charset="0"/>
                <a:cs typeface="Times New Roman" panose="02020603050405020304" pitchFamily="18" charset="0"/>
              </a:rPr>
              <a:t> "Об утверждении показателей, характеризующих общие критерии оценки качества условий осуществления образовательной деятельности организациями, осуществляющими образовательную деятельность по основным общеобразовательным программам, образовательным программам среднего профессионального образования, основным программам профессионального обучения, дополнительным общеобразовательным программам"</a:t>
            </a:r>
          </a:p>
          <a:p>
            <a:pPr marL="457200" indent="-457200">
              <a:lnSpc>
                <a:spcPct val="107000"/>
              </a:lnSpc>
              <a:spcAft>
                <a:spcPts val="800"/>
              </a:spcAft>
              <a:buFont typeface="+mj-lt"/>
              <a:buAutoNum type="arabicPeriod"/>
            </a:pPr>
            <a:r>
              <a:rPr lang="ru-RU" sz="15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Приказ Минкультуры России № 599 от 27 апреля 2018 г. </a:t>
            </a:r>
            <a:r>
              <a:rPr lang="ru-RU" sz="1500" dirty="0">
                <a:latin typeface="Calibri" panose="020F0502020204030204" pitchFamily="34" charset="0"/>
                <a:ea typeface="Calibri" panose="020F0502020204030204" pitchFamily="34" charset="0"/>
                <a:cs typeface="Times New Roman" panose="02020603050405020304" pitchFamily="18" charset="0"/>
              </a:rPr>
              <a:t>«Об утверждении показателей, характеризующих общие критерии оценки качества условий оказания услуг организациями культуры»</a:t>
            </a:r>
          </a:p>
          <a:p>
            <a:pPr marL="457200" indent="-457200">
              <a:lnSpc>
                <a:spcPct val="107000"/>
              </a:lnSpc>
              <a:spcAft>
                <a:spcPts val="800"/>
              </a:spcAft>
              <a:buFont typeface="+mj-lt"/>
              <a:buAutoNum type="arabicPeriod"/>
            </a:pPr>
            <a:r>
              <a:rPr lang="ru-RU" sz="1500" dirty="0">
                <a:solidFill>
                  <a:srgbClr val="E14101"/>
                </a:solidFill>
                <a:latin typeface="Calibri" panose="020F0502020204030204" pitchFamily="34" charset="0"/>
                <a:ea typeface="Calibri" panose="020F0502020204030204" pitchFamily="34" charset="0"/>
                <a:cs typeface="Times New Roman" panose="02020603050405020304" pitchFamily="18" charset="0"/>
              </a:rPr>
              <a:t>Приказ Минфина России от 07.05.2019 N 66н</a:t>
            </a:r>
            <a:r>
              <a:rPr lang="ru-RU" sz="1500" dirty="0">
                <a:latin typeface="Calibri" panose="020F0502020204030204" pitchFamily="34" charset="0"/>
                <a:ea typeface="Calibri" panose="020F0502020204030204" pitchFamily="34" charset="0"/>
                <a:cs typeface="Times New Roman" panose="02020603050405020304" pitchFamily="18" charset="0"/>
              </a:rPr>
              <a:t> "О составе информации о результатах независимой оценки качества условий осуществления образовательной деятельности организациями, осуществляющими образовательную деятельность, условий оказания услуг организациями культуры, социального обслуживания, медицинскими организациями, федеральными учреждениями медико-социальной экспертизы, размещаемой на официальном сайте для размещения информации о государственных и муниципальных учреждениях в информационно-телекоммуникационной сети "Интернет", включая единые требования к такой информации, и порядке ее размещения, а также требованиях к качеству, удобству и простоте поиска указанной информации"</a:t>
            </a:r>
          </a:p>
        </p:txBody>
      </p:sp>
    </p:spTree>
    <p:extLst>
      <p:ext uri="{BB962C8B-B14F-4D97-AF65-F5344CB8AC3E}">
        <p14:creationId xmlns:p14="http://schemas.microsoft.com/office/powerpoint/2010/main" val="655665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511834" y="690113"/>
            <a:ext cx="11473132" cy="590046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Независимая оценка качества условий оказания услуг</a:t>
            </a:r>
            <a:r>
              <a:rPr lang="ru-RU" sz="3600"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a:t>
            </a:r>
            <a:r>
              <a:rPr lang="ru-RU"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(НОК)- </a:t>
            </a:r>
            <a:r>
              <a:rPr lang="ru-RU" sz="3600"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оценочная процедура, которая направлена на получение сведений о деятельности организаций, </a:t>
            </a:r>
            <a:r>
              <a:rPr lang="ru-RU"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предоставление</a:t>
            </a:r>
            <a:r>
              <a:rPr lang="ru-RU" sz="3600"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участникам отношений в социальной сфере соответствующей информации на основе общедоступной информации и улучшение информированности потребителей о </a:t>
            </a:r>
            <a:r>
              <a:rPr lang="ru-RU"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качестве</a:t>
            </a:r>
            <a:r>
              <a:rPr lang="ru-RU" sz="3600"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 работы организаций.</a:t>
            </a:r>
          </a:p>
        </p:txBody>
      </p:sp>
      <p:sp>
        <p:nvSpPr>
          <p:cNvPr id="5" name="Заголовок 1">
            <a:extLst>
              <a:ext uri="{FF2B5EF4-FFF2-40B4-BE49-F238E27FC236}">
                <a16:creationId xmlns:a16="http://schemas.microsoft.com/office/drawing/2014/main" id="{FAE0A0B9-6C3B-4E23-AF22-332A822556B5}"/>
              </a:ext>
            </a:extLst>
          </p:cNvPr>
          <p:cNvSpPr txBox="1">
            <a:spLocks/>
          </p:cNvSpPr>
          <p:nvPr/>
        </p:nvSpPr>
        <p:spPr>
          <a:xfrm>
            <a:off x="1976150" y="-166056"/>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Что такое независимая оценка?</a:t>
            </a:r>
            <a:endParaRPr lang="en-US"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05271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4340AD-D649-4CCE-9983-CE88E46C9BA0}"/>
              </a:ext>
            </a:extLst>
          </p:cNvPr>
          <p:cNvGrpSpPr>
            <a:grpSpLocks/>
          </p:cNvGrpSpPr>
          <p:nvPr/>
        </p:nvGrpSpPr>
        <p:grpSpPr bwMode="auto">
          <a:xfrm>
            <a:off x="2106197" y="4678744"/>
            <a:ext cx="9918700" cy="711201"/>
            <a:chOff x="1248" y="1342"/>
            <a:chExt cx="6248" cy="448"/>
          </a:xfrm>
        </p:grpSpPr>
        <p:sp>
          <p:nvSpPr>
            <p:cNvPr id="5" name="Line 3">
              <a:extLst>
                <a:ext uri="{FF2B5EF4-FFF2-40B4-BE49-F238E27FC236}">
                  <a16:creationId xmlns:a16="http://schemas.microsoft.com/office/drawing/2014/main" id="{6A02D171-E46D-4437-A8B7-0455830AFCC5}"/>
                </a:ext>
              </a:extLst>
            </p:cNvPr>
            <p:cNvSpPr>
              <a:spLocks noChangeShapeType="1"/>
            </p:cNvSpPr>
            <p:nvPr/>
          </p:nvSpPr>
          <p:spPr bwMode="gray">
            <a:xfrm>
              <a:off x="1440" y="17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b="1">
                <a:latin typeface="Arial" panose="020B0604020202020204" pitchFamily="34" charset="0"/>
                <a:cs typeface="Arial" panose="020B0604020202020204" pitchFamily="34" charset="0"/>
              </a:endParaRPr>
            </a:p>
          </p:txBody>
        </p:sp>
        <p:sp>
          <p:nvSpPr>
            <p:cNvPr id="6" name="Rectangle 4">
              <a:extLst>
                <a:ext uri="{FF2B5EF4-FFF2-40B4-BE49-F238E27FC236}">
                  <a16:creationId xmlns:a16="http://schemas.microsoft.com/office/drawing/2014/main" id="{D37E4E29-45C7-4DCC-9CF4-AB295F137DEB}"/>
                </a:ext>
              </a:extLst>
            </p:cNvPr>
            <p:cNvSpPr>
              <a:spLocks noChangeArrowheads="1"/>
            </p:cNvSpPr>
            <p:nvPr/>
          </p:nvSpPr>
          <p:spPr bwMode="gray">
            <a:xfrm rot="3419336">
              <a:off x="1261" y="1427"/>
              <a:ext cx="302" cy="328"/>
            </a:xfrm>
            <a:prstGeom prst="rect">
              <a:avLst/>
            </a:prstGeom>
            <a:gradFill rotWithShape="1">
              <a:gsLst>
                <a:gs pos="0">
                  <a:srgbClr val="FF7C80"/>
                </a:gs>
                <a:gs pos="100000">
                  <a:srgbClr val="FF7C8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7C8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100" b="1">
                <a:latin typeface="Arial" panose="020B0604020202020204" pitchFamily="34" charset="0"/>
                <a:cs typeface="Arial" panose="020B0604020202020204" pitchFamily="34" charset="0"/>
              </a:endParaRPr>
            </a:p>
          </p:txBody>
        </p:sp>
        <p:sp>
          <p:nvSpPr>
            <p:cNvPr id="7" name="Text Box 5">
              <a:extLst>
                <a:ext uri="{FF2B5EF4-FFF2-40B4-BE49-F238E27FC236}">
                  <a16:creationId xmlns:a16="http://schemas.microsoft.com/office/drawing/2014/main" id="{C0762124-7A60-417A-9311-913C6F4D2D3A}"/>
                </a:ext>
              </a:extLst>
            </p:cNvPr>
            <p:cNvSpPr txBox="1">
              <a:spLocks noChangeArrowheads="1"/>
            </p:cNvSpPr>
            <p:nvPr/>
          </p:nvSpPr>
          <p:spPr bwMode="gray">
            <a:xfrm>
              <a:off x="1767" y="1342"/>
              <a:ext cx="5729" cy="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sz="1600" b="1" dirty="0">
                  <a:solidFill>
                    <a:srgbClr val="004E86"/>
                  </a:solidFill>
                  <a:latin typeface="Arial" panose="020B0604020202020204" pitchFamily="34" charset="0"/>
                  <a:cs typeface="Arial" panose="020B0604020202020204" pitchFamily="34" charset="0"/>
                </a:rPr>
                <a:t>Общественные советы по независимой оценке качества услуг </a:t>
              </a:r>
            </a:p>
            <a:p>
              <a:r>
                <a:rPr lang="ru-RU" sz="1600" b="1" dirty="0">
                  <a:solidFill>
                    <a:srgbClr val="004E86"/>
                  </a:solidFill>
                  <a:latin typeface="Arial" panose="020B0604020202020204" pitchFamily="34" charset="0"/>
                  <a:cs typeface="Arial" panose="020B0604020202020204" pitchFamily="34" charset="0"/>
                </a:rPr>
                <a:t>при органах исполнительной власти и администрациях муниципальных образований;</a:t>
              </a:r>
            </a:p>
          </p:txBody>
        </p:sp>
        <p:sp>
          <p:nvSpPr>
            <p:cNvPr id="8" name="Text Box 6">
              <a:extLst>
                <a:ext uri="{FF2B5EF4-FFF2-40B4-BE49-F238E27FC236}">
                  <a16:creationId xmlns:a16="http://schemas.microsoft.com/office/drawing/2014/main" id="{1524AA25-B130-42EB-AC3A-AF2708A7AAF9}"/>
                </a:ext>
              </a:extLst>
            </p:cNvPr>
            <p:cNvSpPr txBox="1">
              <a:spLocks noChangeArrowheads="1"/>
            </p:cNvSpPr>
            <p:nvPr/>
          </p:nvSpPr>
          <p:spPr bwMode="gray">
            <a:xfrm>
              <a:off x="1296" y="1454"/>
              <a:ext cx="17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FFFF"/>
                  </a:solidFill>
                  <a:latin typeface="Arial" panose="020B0604020202020204" pitchFamily="34" charset="0"/>
                  <a:cs typeface="Arial" panose="020B0604020202020204" pitchFamily="34" charset="0"/>
                </a:rPr>
                <a:t>4</a:t>
              </a:r>
            </a:p>
          </p:txBody>
        </p:sp>
      </p:grpSp>
      <p:grpSp>
        <p:nvGrpSpPr>
          <p:cNvPr id="9" name="Group 7">
            <a:extLst>
              <a:ext uri="{FF2B5EF4-FFF2-40B4-BE49-F238E27FC236}">
                <a16:creationId xmlns:a16="http://schemas.microsoft.com/office/drawing/2014/main" id="{84906434-A7F5-4EB9-A4DF-4B4685A04EDE}"/>
              </a:ext>
            </a:extLst>
          </p:cNvPr>
          <p:cNvGrpSpPr>
            <a:grpSpLocks/>
          </p:cNvGrpSpPr>
          <p:nvPr/>
        </p:nvGrpSpPr>
        <p:grpSpPr bwMode="auto">
          <a:xfrm>
            <a:off x="2106530" y="2093925"/>
            <a:ext cx="5105400" cy="555625"/>
            <a:chOff x="1248" y="2030"/>
            <a:chExt cx="3216" cy="350"/>
          </a:xfrm>
        </p:grpSpPr>
        <p:sp>
          <p:nvSpPr>
            <p:cNvPr id="10" name="Line 8">
              <a:extLst>
                <a:ext uri="{FF2B5EF4-FFF2-40B4-BE49-F238E27FC236}">
                  <a16:creationId xmlns:a16="http://schemas.microsoft.com/office/drawing/2014/main" id="{80D37A1F-935A-4E3A-AEA0-089C0735A0CC}"/>
                </a:ext>
              </a:extLst>
            </p:cNvPr>
            <p:cNvSpPr>
              <a:spLocks noChangeShapeType="1"/>
            </p:cNvSpPr>
            <p:nvPr/>
          </p:nvSpPr>
          <p:spPr bwMode="gray">
            <a:xfrm>
              <a:off x="1440" y="23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b="1">
                <a:latin typeface="Arial" panose="020B0604020202020204" pitchFamily="34" charset="0"/>
                <a:cs typeface="Arial" panose="020B0604020202020204" pitchFamily="34" charset="0"/>
              </a:endParaRPr>
            </a:p>
          </p:txBody>
        </p:sp>
        <p:sp>
          <p:nvSpPr>
            <p:cNvPr id="11" name="Rectangle 9">
              <a:extLst>
                <a:ext uri="{FF2B5EF4-FFF2-40B4-BE49-F238E27FC236}">
                  <a16:creationId xmlns:a16="http://schemas.microsoft.com/office/drawing/2014/main" id="{B9F199C9-47C2-4EA3-81E6-8398F74FFE2F}"/>
                </a:ext>
              </a:extLst>
            </p:cNvPr>
            <p:cNvSpPr>
              <a:spLocks noChangeArrowheads="1"/>
            </p:cNvSpPr>
            <p:nvPr/>
          </p:nvSpPr>
          <p:spPr bwMode="gray">
            <a:xfrm rot="3419336">
              <a:off x="1261" y="2017"/>
              <a:ext cx="302" cy="328"/>
            </a:xfrm>
            <a:prstGeom prst="rect">
              <a:avLst/>
            </a:prstGeom>
            <a:gradFill rotWithShape="1">
              <a:gsLst>
                <a:gs pos="0">
                  <a:srgbClr val="99CC00"/>
                </a:gs>
                <a:gs pos="100000">
                  <a:srgbClr val="99CC00">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CC00"/>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100" b="1">
                <a:latin typeface="Arial" panose="020B0604020202020204" pitchFamily="34" charset="0"/>
                <a:cs typeface="Arial" panose="020B0604020202020204" pitchFamily="34" charset="0"/>
              </a:endParaRPr>
            </a:p>
          </p:txBody>
        </p:sp>
        <p:sp>
          <p:nvSpPr>
            <p:cNvPr id="12" name="Text Box 10">
              <a:extLst>
                <a:ext uri="{FF2B5EF4-FFF2-40B4-BE49-F238E27FC236}">
                  <a16:creationId xmlns:a16="http://schemas.microsoft.com/office/drawing/2014/main" id="{FF7CF392-294E-4724-830A-F16569EAFEED}"/>
                </a:ext>
              </a:extLst>
            </p:cNvPr>
            <p:cNvSpPr txBox="1">
              <a:spLocks noChangeArrowheads="1"/>
            </p:cNvSpPr>
            <p:nvPr/>
          </p:nvSpPr>
          <p:spPr bwMode="gray">
            <a:xfrm>
              <a:off x="1767" y="2041"/>
              <a:ext cx="2027"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ru-RU" sz="1600" b="1" dirty="0">
                  <a:solidFill>
                    <a:srgbClr val="004E86"/>
                  </a:solidFill>
                  <a:latin typeface="Arial" panose="020B0604020202020204" pitchFamily="34" charset="0"/>
                  <a:cs typeface="Arial" panose="020B0604020202020204" pitchFamily="34" charset="0"/>
                </a:rPr>
                <a:t>Граждане (получатели услуг);</a:t>
              </a:r>
              <a:endParaRPr lang="en-US" sz="1600" b="1" dirty="0">
                <a:solidFill>
                  <a:srgbClr val="004E86"/>
                </a:solidFill>
                <a:latin typeface="Arial" panose="020B0604020202020204" pitchFamily="34" charset="0"/>
                <a:cs typeface="Arial" panose="020B0604020202020204" pitchFamily="34" charset="0"/>
              </a:endParaRPr>
            </a:p>
          </p:txBody>
        </p:sp>
        <p:sp>
          <p:nvSpPr>
            <p:cNvPr id="13" name="Text Box 11">
              <a:extLst>
                <a:ext uri="{FF2B5EF4-FFF2-40B4-BE49-F238E27FC236}">
                  <a16:creationId xmlns:a16="http://schemas.microsoft.com/office/drawing/2014/main" id="{27F23D4E-8BD8-4331-B917-E67B6D077262}"/>
                </a:ext>
              </a:extLst>
            </p:cNvPr>
            <p:cNvSpPr txBox="1">
              <a:spLocks noChangeArrowheads="1"/>
            </p:cNvSpPr>
            <p:nvPr/>
          </p:nvSpPr>
          <p:spPr bwMode="gray">
            <a:xfrm>
              <a:off x="1296" y="2044"/>
              <a:ext cx="17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FFFF"/>
                  </a:solidFill>
                  <a:latin typeface="Arial" panose="020B0604020202020204" pitchFamily="34" charset="0"/>
                  <a:cs typeface="Arial" panose="020B0604020202020204" pitchFamily="34" charset="0"/>
                </a:rPr>
                <a:t>1</a:t>
              </a:r>
            </a:p>
          </p:txBody>
        </p:sp>
      </p:grpSp>
      <p:grpSp>
        <p:nvGrpSpPr>
          <p:cNvPr id="14" name="Group 12">
            <a:extLst>
              <a:ext uri="{FF2B5EF4-FFF2-40B4-BE49-F238E27FC236}">
                <a16:creationId xmlns:a16="http://schemas.microsoft.com/office/drawing/2014/main" id="{F7D540A2-F803-4F23-B7A3-0361F9C958C9}"/>
              </a:ext>
            </a:extLst>
          </p:cNvPr>
          <p:cNvGrpSpPr>
            <a:grpSpLocks/>
          </p:cNvGrpSpPr>
          <p:nvPr/>
        </p:nvGrpSpPr>
        <p:grpSpPr bwMode="auto">
          <a:xfrm>
            <a:off x="2106530" y="2695546"/>
            <a:ext cx="8832850" cy="866776"/>
            <a:chOff x="1248" y="2444"/>
            <a:chExt cx="5564" cy="546"/>
          </a:xfrm>
        </p:grpSpPr>
        <p:sp>
          <p:nvSpPr>
            <p:cNvPr id="15" name="Line 13">
              <a:extLst>
                <a:ext uri="{FF2B5EF4-FFF2-40B4-BE49-F238E27FC236}">
                  <a16:creationId xmlns:a16="http://schemas.microsoft.com/office/drawing/2014/main" id="{5529976F-52D4-4DCB-9111-2486332EBA8B}"/>
                </a:ext>
              </a:extLst>
            </p:cNvPr>
            <p:cNvSpPr>
              <a:spLocks noChangeShapeType="1"/>
            </p:cNvSpPr>
            <p:nvPr/>
          </p:nvSpPr>
          <p:spPr bwMode="gray">
            <a:xfrm>
              <a:off x="1440" y="299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b="1">
                <a:latin typeface="Arial" panose="020B0604020202020204" pitchFamily="34" charset="0"/>
                <a:cs typeface="Arial" panose="020B0604020202020204" pitchFamily="34" charset="0"/>
              </a:endParaRPr>
            </a:p>
          </p:txBody>
        </p:sp>
        <p:sp>
          <p:nvSpPr>
            <p:cNvPr id="16" name="Rectangle 14">
              <a:extLst>
                <a:ext uri="{FF2B5EF4-FFF2-40B4-BE49-F238E27FC236}">
                  <a16:creationId xmlns:a16="http://schemas.microsoft.com/office/drawing/2014/main" id="{F1A1E89E-5684-4644-B521-50A3C3FA6542}"/>
                </a:ext>
              </a:extLst>
            </p:cNvPr>
            <p:cNvSpPr>
              <a:spLocks noChangeArrowheads="1"/>
            </p:cNvSpPr>
            <p:nvPr/>
          </p:nvSpPr>
          <p:spPr bwMode="gray">
            <a:xfrm rot="3419336">
              <a:off x="1261" y="2627"/>
              <a:ext cx="302" cy="328"/>
            </a:xfrm>
            <a:prstGeom prst="rect">
              <a:avLst/>
            </a:prstGeom>
            <a:gradFill rotWithShape="1">
              <a:gsLst>
                <a:gs pos="0">
                  <a:srgbClr val="006699"/>
                </a:gs>
                <a:gs pos="100000">
                  <a:srgbClr val="0066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0066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100" b="1">
                <a:latin typeface="Arial" panose="020B0604020202020204" pitchFamily="34" charset="0"/>
                <a:cs typeface="Arial" panose="020B0604020202020204" pitchFamily="34" charset="0"/>
              </a:endParaRPr>
            </a:p>
          </p:txBody>
        </p:sp>
        <p:sp>
          <p:nvSpPr>
            <p:cNvPr id="17" name="Text Box 15">
              <a:extLst>
                <a:ext uri="{FF2B5EF4-FFF2-40B4-BE49-F238E27FC236}">
                  <a16:creationId xmlns:a16="http://schemas.microsoft.com/office/drawing/2014/main" id="{7A01FAA3-24E7-442A-91B5-49C90D80B6B3}"/>
                </a:ext>
              </a:extLst>
            </p:cNvPr>
            <p:cNvSpPr txBox="1">
              <a:spLocks noChangeArrowheads="1"/>
            </p:cNvSpPr>
            <p:nvPr/>
          </p:nvSpPr>
          <p:spPr bwMode="gray">
            <a:xfrm>
              <a:off x="1767" y="2444"/>
              <a:ext cx="5045"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ru-RU" sz="1600" b="1" dirty="0">
                  <a:solidFill>
                    <a:srgbClr val="004E86"/>
                  </a:solidFill>
                  <a:latin typeface="Arial" panose="020B0604020202020204" pitchFamily="34" charset="0"/>
                  <a:cs typeface="Arial" panose="020B0604020202020204" pitchFamily="34" charset="0"/>
                </a:rPr>
                <a:t>Учреждения социальной сферы </a:t>
              </a:r>
            </a:p>
            <a:p>
              <a:r>
                <a:rPr lang="ru-RU" sz="1600" b="1" dirty="0">
                  <a:solidFill>
                    <a:srgbClr val="004E86"/>
                  </a:solidFill>
                  <a:latin typeface="Arial" panose="020B0604020202020204" pitchFamily="34" charset="0"/>
                  <a:cs typeface="Arial" panose="020B0604020202020204" pitchFamily="34" charset="0"/>
                </a:rPr>
                <a:t>(культура, образование, охрана здоровья, </a:t>
              </a:r>
            </a:p>
            <a:p>
              <a:r>
                <a:rPr lang="ru-RU" sz="1600" b="1" dirty="0">
                  <a:solidFill>
                    <a:srgbClr val="004E86"/>
                  </a:solidFill>
                  <a:latin typeface="Arial" panose="020B0604020202020204" pitchFamily="34" charset="0"/>
                  <a:cs typeface="Arial" panose="020B0604020202020204" pitchFamily="34" charset="0"/>
                </a:rPr>
                <a:t>социальное обслуживание и медико-социальная экспертиза);</a:t>
              </a:r>
            </a:p>
          </p:txBody>
        </p:sp>
        <p:sp>
          <p:nvSpPr>
            <p:cNvPr id="18" name="Text Box 16">
              <a:extLst>
                <a:ext uri="{FF2B5EF4-FFF2-40B4-BE49-F238E27FC236}">
                  <a16:creationId xmlns:a16="http://schemas.microsoft.com/office/drawing/2014/main" id="{28C077D2-9018-4C2A-B17A-892DC3A16010}"/>
                </a:ext>
              </a:extLst>
            </p:cNvPr>
            <p:cNvSpPr txBox="1">
              <a:spLocks noChangeArrowheads="1"/>
            </p:cNvSpPr>
            <p:nvPr/>
          </p:nvSpPr>
          <p:spPr bwMode="gray">
            <a:xfrm>
              <a:off x="1296" y="2654"/>
              <a:ext cx="17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FFFF"/>
                  </a:solidFill>
                  <a:latin typeface="Arial" panose="020B0604020202020204" pitchFamily="34" charset="0"/>
                  <a:cs typeface="Arial" panose="020B0604020202020204" pitchFamily="34" charset="0"/>
                </a:rPr>
                <a:t>2</a:t>
              </a:r>
            </a:p>
          </p:txBody>
        </p:sp>
      </p:grpSp>
      <p:grpSp>
        <p:nvGrpSpPr>
          <p:cNvPr id="19" name="Group 17">
            <a:extLst>
              <a:ext uri="{FF2B5EF4-FFF2-40B4-BE49-F238E27FC236}">
                <a16:creationId xmlns:a16="http://schemas.microsoft.com/office/drawing/2014/main" id="{229D88E8-5E1A-4463-AAE5-38A3BEDE435B}"/>
              </a:ext>
            </a:extLst>
          </p:cNvPr>
          <p:cNvGrpSpPr>
            <a:grpSpLocks/>
          </p:cNvGrpSpPr>
          <p:nvPr/>
        </p:nvGrpSpPr>
        <p:grpSpPr bwMode="auto">
          <a:xfrm>
            <a:off x="2106530" y="3566925"/>
            <a:ext cx="8737601" cy="900113"/>
            <a:chOff x="1248" y="3013"/>
            <a:chExt cx="5504" cy="567"/>
          </a:xfrm>
        </p:grpSpPr>
        <p:sp>
          <p:nvSpPr>
            <p:cNvPr id="20" name="Line 18">
              <a:extLst>
                <a:ext uri="{FF2B5EF4-FFF2-40B4-BE49-F238E27FC236}">
                  <a16:creationId xmlns:a16="http://schemas.microsoft.com/office/drawing/2014/main" id="{60F5D416-0C99-4C5C-A3EF-F07BBCC5992C}"/>
                </a:ext>
              </a:extLst>
            </p:cNvPr>
            <p:cNvSpPr>
              <a:spLocks noChangeShapeType="1"/>
            </p:cNvSpPr>
            <p:nvPr/>
          </p:nvSpPr>
          <p:spPr bwMode="gray">
            <a:xfrm>
              <a:off x="1441" y="3579"/>
              <a:ext cx="3023" cy="1"/>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b="1">
                <a:latin typeface="Arial" panose="020B0604020202020204" pitchFamily="34" charset="0"/>
                <a:cs typeface="Arial" panose="020B0604020202020204" pitchFamily="34" charset="0"/>
              </a:endParaRPr>
            </a:p>
          </p:txBody>
        </p:sp>
        <p:sp>
          <p:nvSpPr>
            <p:cNvPr id="21" name="Rectangle 19">
              <a:extLst>
                <a:ext uri="{FF2B5EF4-FFF2-40B4-BE49-F238E27FC236}">
                  <a16:creationId xmlns:a16="http://schemas.microsoft.com/office/drawing/2014/main" id="{1E6F25FC-7DB3-46C8-96ED-638739F306DC}"/>
                </a:ext>
              </a:extLst>
            </p:cNvPr>
            <p:cNvSpPr>
              <a:spLocks noChangeArrowheads="1"/>
            </p:cNvSpPr>
            <p:nvPr/>
          </p:nvSpPr>
          <p:spPr bwMode="gray">
            <a:xfrm rot="3419336">
              <a:off x="1261" y="3217"/>
              <a:ext cx="302" cy="328"/>
            </a:xfrm>
            <a:prstGeom prst="rect">
              <a:avLst/>
            </a:prstGeom>
            <a:gradFill rotWithShape="1">
              <a:gsLst>
                <a:gs pos="0">
                  <a:srgbClr val="FF9933"/>
                </a:gs>
                <a:gs pos="100000">
                  <a:srgbClr val="FF9933">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FF9933"/>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100" b="1">
                <a:latin typeface="Arial" panose="020B0604020202020204" pitchFamily="34" charset="0"/>
                <a:cs typeface="Arial" panose="020B0604020202020204" pitchFamily="34" charset="0"/>
              </a:endParaRPr>
            </a:p>
          </p:txBody>
        </p:sp>
        <p:sp>
          <p:nvSpPr>
            <p:cNvPr id="22" name="Text Box 20">
              <a:extLst>
                <a:ext uri="{FF2B5EF4-FFF2-40B4-BE49-F238E27FC236}">
                  <a16:creationId xmlns:a16="http://schemas.microsoft.com/office/drawing/2014/main" id="{F554843C-7DA1-4EA1-A576-B314854C6D52}"/>
                </a:ext>
              </a:extLst>
            </p:cNvPr>
            <p:cNvSpPr txBox="1">
              <a:spLocks noChangeArrowheads="1"/>
            </p:cNvSpPr>
            <p:nvPr/>
          </p:nvSpPr>
          <p:spPr bwMode="gray">
            <a:xfrm>
              <a:off x="1767" y="3013"/>
              <a:ext cx="4985" cy="5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nSpc>
                  <a:spcPct val="107000"/>
                </a:lnSpc>
              </a:pPr>
              <a:r>
                <a:rPr lang="ru-RU" sz="1600" b="1" dirty="0">
                  <a:solidFill>
                    <a:srgbClr val="004E86"/>
                  </a:solidFill>
                  <a:latin typeface="Arial" panose="020B0604020202020204" pitchFamily="34" charset="0"/>
                  <a:ea typeface="Calibri" panose="020F0502020204030204" pitchFamily="34" charset="0"/>
                  <a:cs typeface="Arial" panose="020B0604020202020204" pitchFamily="34" charset="0"/>
                </a:rPr>
                <a:t>Уполномоченные органы </a:t>
              </a:r>
            </a:p>
            <a:p>
              <a:pPr>
                <a:lnSpc>
                  <a:spcPct val="107000"/>
                </a:lnSpc>
              </a:pPr>
              <a:r>
                <a:rPr lang="ru-RU" sz="1600" b="1" dirty="0">
                  <a:solidFill>
                    <a:srgbClr val="004E86"/>
                  </a:solidFill>
                  <a:latin typeface="Arial" panose="020B0604020202020204" pitchFamily="34" charset="0"/>
                  <a:ea typeface="Calibri" panose="020F0502020204030204" pitchFamily="34" charset="0"/>
                  <a:cs typeface="Arial" panose="020B0604020202020204" pitchFamily="34" charset="0"/>
                </a:rPr>
                <a:t>(федеральные, региональные органы исполнительной власти </a:t>
              </a:r>
            </a:p>
            <a:p>
              <a:pPr>
                <a:lnSpc>
                  <a:spcPct val="107000"/>
                </a:lnSpc>
              </a:pPr>
              <a:r>
                <a:rPr lang="ru-RU" sz="1600" b="1" dirty="0">
                  <a:solidFill>
                    <a:srgbClr val="004E86"/>
                  </a:solidFill>
                  <a:latin typeface="Arial" panose="020B0604020202020204" pitchFamily="34" charset="0"/>
                  <a:ea typeface="Calibri" panose="020F0502020204030204" pitchFamily="34" charset="0"/>
                  <a:cs typeface="Arial" panose="020B0604020202020204" pitchFamily="34" charset="0"/>
                </a:rPr>
                <a:t>и органы местного самоуправления);</a:t>
              </a:r>
            </a:p>
          </p:txBody>
        </p:sp>
        <p:sp>
          <p:nvSpPr>
            <p:cNvPr id="23" name="Text Box 21">
              <a:extLst>
                <a:ext uri="{FF2B5EF4-FFF2-40B4-BE49-F238E27FC236}">
                  <a16:creationId xmlns:a16="http://schemas.microsoft.com/office/drawing/2014/main" id="{C7AE70ED-DE63-4B34-AEA7-8520D30E6FE4}"/>
                </a:ext>
              </a:extLst>
            </p:cNvPr>
            <p:cNvSpPr txBox="1">
              <a:spLocks noChangeArrowheads="1"/>
            </p:cNvSpPr>
            <p:nvPr/>
          </p:nvSpPr>
          <p:spPr bwMode="gray">
            <a:xfrm>
              <a:off x="1296" y="3244"/>
              <a:ext cx="17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FFFF"/>
                  </a:solidFill>
                  <a:latin typeface="Arial" panose="020B0604020202020204" pitchFamily="34" charset="0"/>
                  <a:cs typeface="Arial" panose="020B0604020202020204" pitchFamily="34" charset="0"/>
                </a:rPr>
                <a:t>3</a:t>
              </a:r>
            </a:p>
          </p:txBody>
        </p:sp>
      </p:grpSp>
      <p:grpSp>
        <p:nvGrpSpPr>
          <p:cNvPr id="24" name="Group 22">
            <a:extLst>
              <a:ext uri="{FF2B5EF4-FFF2-40B4-BE49-F238E27FC236}">
                <a16:creationId xmlns:a16="http://schemas.microsoft.com/office/drawing/2014/main" id="{1AA675E0-6773-4B6F-A1A1-786DD5D26FAE}"/>
              </a:ext>
            </a:extLst>
          </p:cNvPr>
          <p:cNvGrpSpPr>
            <a:grpSpLocks/>
          </p:cNvGrpSpPr>
          <p:nvPr/>
        </p:nvGrpSpPr>
        <p:grpSpPr bwMode="auto">
          <a:xfrm>
            <a:off x="2106197" y="5635894"/>
            <a:ext cx="5105400" cy="598488"/>
            <a:chOff x="1248" y="3203"/>
            <a:chExt cx="3216" cy="377"/>
          </a:xfrm>
        </p:grpSpPr>
        <p:sp>
          <p:nvSpPr>
            <p:cNvPr id="25" name="Line 23">
              <a:extLst>
                <a:ext uri="{FF2B5EF4-FFF2-40B4-BE49-F238E27FC236}">
                  <a16:creationId xmlns:a16="http://schemas.microsoft.com/office/drawing/2014/main" id="{81FA9A00-043E-4CF6-8BA7-5436C6C48F79}"/>
                </a:ext>
              </a:extLst>
            </p:cNvPr>
            <p:cNvSpPr>
              <a:spLocks noChangeShapeType="1"/>
            </p:cNvSpPr>
            <p:nvPr/>
          </p:nvSpPr>
          <p:spPr bwMode="gray">
            <a:xfrm>
              <a:off x="1440" y="3580"/>
              <a:ext cx="3024" cy="0"/>
            </a:xfrm>
            <a:prstGeom prst="line">
              <a:avLst/>
            </a:prstGeom>
            <a:noFill/>
            <a:ln w="25400">
              <a:solidFill>
                <a:srgbClr val="969696"/>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100" b="1">
                <a:latin typeface="Arial" panose="020B0604020202020204" pitchFamily="34" charset="0"/>
                <a:cs typeface="Arial" panose="020B0604020202020204" pitchFamily="34" charset="0"/>
              </a:endParaRPr>
            </a:p>
          </p:txBody>
        </p:sp>
        <p:sp>
          <p:nvSpPr>
            <p:cNvPr id="26" name="Rectangle 24">
              <a:extLst>
                <a:ext uri="{FF2B5EF4-FFF2-40B4-BE49-F238E27FC236}">
                  <a16:creationId xmlns:a16="http://schemas.microsoft.com/office/drawing/2014/main" id="{27089E12-0B9B-4DB7-A871-2F3728C303D9}"/>
                </a:ext>
              </a:extLst>
            </p:cNvPr>
            <p:cNvSpPr>
              <a:spLocks noChangeArrowheads="1"/>
            </p:cNvSpPr>
            <p:nvPr/>
          </p:nvSpPr>
          <p:spPr bwMode="gray">
            <a:xfrm rot="3419336">
              <a:off x="1261" y="3217"/>
              <a:ext cx="302" cy="328"/>
            </a:xfrm>
            <a:prstGeom prst="rect">
              <a:avLst/>
            </a:prstGeom>
            <a:gradFill rotWithShape="1">
              <a:gsLst>
                <a:gs pos="0">
                  <a:srgbClr val="990099"/>
                </a:gs>
                <a:gs pos="100000">
                  <a:srgbClr val="990099">
                    <a:gamma/>
                    <a:shade val="46275"/>
                    <a:invGamma/>
                  </a:srgbClr>
                </a:gs>
              </a:gsLst>
              <a:lin ang="5400000" scaled="1"/>
            </a:gradFill>
            <a:ln w="9525">
              <a:miter lim="800000"/>
              <a:headEnd/>
              <a:tailEnd/>
            </a:ln>
            <a:effectLst/>
            <a:scene3d>
              <a:camera prst="legacyPerspectiveFront">
                <a:rot lat="0" lon="1500000" rev="0"/>
              </a:camera>
              <a:lightRig rig="legacyFlat4" dir="b"/>
            </a:scene3d>
            <a:sp3d extrusionH="430200" prstMaterial="legacyMatte">
              <a:bevelT w="13500" h="13500" prst="angle"/>
              <a:bevelB w="13500" h="13500" prst="angle"/>
              <a:extrusionClr>
                <a:srgbClr val="990099"/>
              </a:extrusionClr>
            </a:sp3d>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flatTx/>
            </a:bodyPr>
            <a:lstStyle/>
            <a:p>
              <a:endParaRPr lang="en-US" sz="1100" b="1">
                <a:latin typeface="Arial" panose="020B0604020202020204" pitchFamily="34" charset="0"/>
                <a:cs typeface="Arial" panose="020B0604020202020204" pitchFamily="34" charset="0"/>
              </a:endParaRPr>
            </a:p>
          </p:txBody>
        </p:sp>
        <p:sp>
          <p:nvSpPr>
            <p:cNvPr id="27" name="Text Box 25">
              <a:extLst>
                <a:ext uri="{FF2B5EF4-FFF2-40B4-BE49-F238E27FC236}">
                  <a16:creationId xmlns:a16="http://schemas.microsoft.com/office/drawing/2014/main" id="{C02CBDB4-6073-4AEE-98FB-0C3A40045E9E}"/>
                </a:ext>
              </a:extLst>
            </p:cNvPr>
            <p:cNvSpPr txBox="1">
              <a:spLocks noChangeArrowheads="1"/>
            </p:cNvSpPr>
            <p:nvPr/>
          </p:nvSpPr>
          <p:spPr bwMode="gray">
            <a:xfrm>
              <a:off x="1767" y="3203"/>
              <a:ext cx="2182" cy="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nSpc>
                  <a:spcPct val="107000"/>
                </a:lnSpc>
                <a:spcAft>
                  <a:spcPts val="800"/>
                </a:spcAft>
              </a:pPr>
              <a:r>
                <a:rPr lang="ru-RU" sz="1600" b="1" dirty="0">
                  <a:solidFill>
                    <a:srgbClr val="004E86"/>
                  </a:solidFill>
                  <a:latin typeface="Arial" panose="020B0604020202020204" pitchFamily="34" charset="0"/>
                  <a:ea typeface="Calibri" panose="020F0502020204030204" pitchFamily="34" charset="0"/>
                  <a:cs typeface="Arial" panose="020B0604020202020204" pitchFamily="34" charset="0"/>
                </a:rPr>
                <a:t>Оператор независимой оценки. </a:t>
              </a:r>
            </a:p>
          </p:txBody>
        </p:sp>
        <p:sp>
          <p:nvSpPr>
            <p:cNvPr id="28" name="Text Box 26">
              <a:extLst>
                <a:ext uri="{FF2B5EF4-FFF2-40B4-BE49-F238E27FC236}">
                  <a16:creationId xmlns:a16="http://schemas.microsoft.com/office/drawing/2014/main" id="{DA117A99-88E5-417C-AE4A-9BA21685788A}"/>
                </a:ext>
              </a:extLst>
            </p:cNvPr>
            <p:cNvSpPr txBox="1">
              <a:spLocks noChangeArrowheads="1"/>
            </p:cNvSpPr>
            <p:nvPr/>
          </p:nvSpPr>
          <p:spPr bwMode="gray">
            <a:xfrm>
              <a:off x="1296" y="3244"/>
              <a:ext cx="179"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400" b="1">
                  <a:solidFill>
                    <a:srgbClr val="FFFFFF"/>
                  </a:solidFill>
                  <a:latin typeface="Arial" panose="020B0604020202020204" pitchFamily="34" charset="0"/>
                  <a:cs typeface="Arial" panose="020B0604020202020204" pitchFamily="34" charset="0"/>
                </a:rPr>
                <a:t>5</a:t>
              </a:r>
            </a:p>
          </p:txBody>
        </p:sp>
      </p:grpSp>
      <p:sp>
        <p:nvSpPr>
          <p:cNvPr id="29" name="Заголовок 1">
            <a:extLst>
              <a:ext uri="{FF2B5EF4-FFF2-40B4-BE49-F238E27FC236}">
                <a16:creationId xmlns:a16="http://schemas.microsoft.com/office/drawing/2014/main" id="{FAE0A0B9-6C3B-4E23-AF22-332A822556B5}"/>
              </a:ext>
            </a:extLst>
          </p:cNvPr>
          <p:cNvSpPr txBox="1">
            <a:spLocks/>
          </p:cNvSpPr>
          <p:nvPr/>
        </p:nvSpPr>
        <p:spPr>
          <a:xfrm>
            <a:off x="2106197" y="-165098"/>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40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Участники процесса независимой оценки качества услуг</a:t>
            </a:r>
            <a:endParaRPr lang="en-US" sz="4000"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65398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Заголовок 1">
            <a:extLst>
              <a:ext uri="{FF2B5EF4-FFF2-40B4-BE49-F238E27FC236}">
                <a16:creationId xmlns:a16="http://schemas.microsoft.com/office/drawing/2014/main" id="{FAE0A0B9-6C3B-4E23-AF22-332A822556B5}"/>
              </a:ext>
            </a:extLst>
          </p:cNvPr>
          <p:cNvSpPr txBox="1">
            <a:spLocks/>
          </p:cNvSpPr>
          <p:nvPr/>
        </p:nvSpPr>
        <p:spPr>
          <a:xfrm>
            <a:off x="1354865" y="298658"/>
            <a:ext cx="10473819" cy="2387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Проводится независимая оценка не чаще одного раза в год и не реже одного раза в три года.</a:t>
            </a:r>
            <a:endParaRPr lang="en-US"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graphicFrame>
        <p:nvGraphicFramePr>
          <p:cNvPr id="34" name="Диаграмма 33"/>
          <p:cNvGraphicFramePr/>
          <p:nvPr>
            <p:extLst>
              <p:ext uri="{D42A27DB-BD31-4B8C-83A1-F6EECF244321}">
                <p14:modId xmlns:p14="http://schemas.microsoft.com/office/powerpoint/2010/main" val="391747346"/>
              </p:ext>
            </p:extLst>
          </p:nvPr>
        </p:nvGraphicFramePr>
        <p:xfrm>
          <a:off x="1099312" y="2686258"/>
          <a:ext cx="4405376" cy="3861477"/>
        </p:xfrm>
        <a:graphic>
          <a:graphicData uri="http://schemas.openxmlformats.org/drawingml/2006/chart">
            <c:chart xmlns:c="http://schemas.openxmlformats.org/drawingml/2006/chart" xmlns:r="http://schemas.openxmlformats.org/officeDocument/2006/relationships" r:id="rId2"/>
          </a:graphicData>
        </a:graphic>
      </p:graphicFrame>
      <p:sp>
        <p:nvSpPr>
          <p:cNvPr id="35" name="Заголовок 1">
            <a:extLst>
              <a:ext uri="{FF2B5EF4-FFF2-40B4-BE49-F238E27FC236}">
                <a16:creationId xmlns:a16="http://schemas.microsoft.com/office/drawing/2014/main" id="{FAE0A0B9-6C3B-4E23-AF22-332A822556B5}"/>
              </a:ext>
            </a:extLst>
          </p:cNvPr>
          <p:cNvSpPr txBox="1">
            <a:spLocks/>
          </p:cNvSpPr>
          <p:nvPr/>
        </p:nvSpPr>
        <p:spPr>
          <a:xfrm>
            <a:off x="1823463" y="3349634"/>
            <a:ext cx="1989585" cy="10881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33,3%</a:t>
            </a:r>
            <a:endParaRPr lang="en-US"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36" name="Заголовок 1">
            <a:extLst>
              <a:ext uri="{FF2B5EF4-FFF2-40B4-BE49-F238E27FC236}">
                <a16:creationId xmlns:a16="http://schemas.microsoft.com/office/drawing/2014/main" id="{FAE0A0B9-6C3B-4E23-AF22-332A822556B5}"/>
              </a:ext>
            </a:extLst>
          </p:cNvPr>
          <p:cNvSpPr txBox="1">
            <a:spLocks/>
          </p:cNvSpPr>
          <p:nvPr/>
        </p:nvSpPr>
        <p:spPr>
          <a:xfrm>
            <a:off x="3357125" y="3349633"/>
            <a:ext cx="1989585" cy="10881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33,3%</a:t>
            </a:r>
            <a:endParaRPr lang="en-US"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37" name="Заголовок 1">
            <a:extLst>
              <a:ext uri="{FF2B5EF4-FFF2-40B4-BE49-F238E27FC236}">
                <a16:creationId xmlns:a16="http://schemas.microsoft.com/office/drawing/2014/main" id="{FAE0A0B9-6C3B-4E23-AF22-332A822556B5}"/>
              </a:ext>
            </a:extLst>
          </p:cNvPr>
          <p:cNvSpPr txBox="1">
            <a:spLocks/>
          </p:cNvSpPr>
          <p:nvPr/>
        </p:nvSpPr>
        <p:spPr>
          <a:xfrm>
            <a:off x="2593823" y="4713846"/>
            <a:ext cx="1989585" cy="108813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33,3%</a:t>
            </a:r>
            <a:endParaRPr lang="en-US"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38" name="Заголовок 1">
            <a:extLst>
              <a:ext uri="{FF2B5EF4-FFF2-40B4-BE49-F238E27FC236}">
                <a16:creationId xmlns:a16="http://schemas.microsoft.com/office/drawing/2014/main" id="{FAE0A0B9-6C3B-4E23-AF22-332A822556B5}"/>
              </a:ext>
            </a:extLst>
          </p:cNvPr>
          <p:cNvSpPr txBox="1">
            <a:spLocks/>
          </p:cNvSpPr>
          <p:nvPr/>
        </p:nvSpPr>
        <p:spPr>
          <a:xfrm>
            <a:off x="5680404" y="3798606"/>
            <a:ext cx="4944924" cy="1088137"/>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Итого: 100% охват всех учреждений за 3 года</a:t>
            </a:r>
            <a:endParaRPr lang="en-US" sz="3600" b="1" dirty="0">
              <a:ln w="9525">
                <a:solidFill>
                  <a:schemeClr val="bg1"/>
                </a:solidFill>
                <a:prstDash val="solid"/>
              </a:ln>
              <a:solidFill>
                <a:srgbClr val="004E86"/>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39" name="Заголовок 1">
            <a:extLst>
              <a:ext uri="{FF2B5EF4-FFF2-40B4-BE49-F238E27FC236}">
                <a16:creationId xmlns:a16="http://schemas.microsoft.com/office/drawing/2014/main" id="{FAE0A0B9-6C3B-4E23-AF22-332A822556B5}"/>
              </a:ext>
            </a:extLst>
          </p:cNvPr>
          <p:cNvSpPr txBox="1">
            <a:spLocks/>
          </p:cNvSpPr>
          <p:nvPr/>
        </p:nvSpPr>
        <p:spPr>
          <a:xfrm>
            <a:off x="3588616" y="4078168"/>
            <a:ext cx="1268219" cy="7192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ln w="9525">
                  <a:solidFill>
                    <a:schemeClr val="bg1"/>
                  </a:solidFill>
                  <a:prstDash val="solid"/>
                </a:ln>
                <a:solidFill>
                  <a:schemeClr val="bg1">
                    <a:lumMod val="95000"/>
                  </a:schemeClr>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2024</a:t>
            </a:r>
            <a:endParaRPr lang="en-US" sz="2800" b="1" dirty="0">
              <a:ln w="9525">
                <a:solidFill>
                  <a:schemeClr val="bg1"/>
                </a:solidFill>
                <a:prstDash val="solid"/>
              </a:ln>
              <a:solidFill>
                <a:schemeClr val="bg1">
                  <a:lumMod val="95000"/>
                </a:schemeClr>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40" name="Заголовок 1">
            <a:extLst>
              <a:ext uri="{FF2B5EF4-FFF2-40B4-BE49-F238E27FC236}">
                <a16:creationId xmlns:a16="http://schemas.microsoft.com/office/drawing/2014/main" id="{FAE0A0B9-6C3B-4E23-AF22-332A822556B5}"/>
              </a:ext>
            </a:extLst>
          </p:cNvPr>
          <p:cNvSpPr txBox="1">
            <a:spLocks/>
          </p:cNvSpPr>
          <p:nvPr/>
        </p:nvSpPr>
        <p:spPr>
          <a:xfrm>
            <a:off x="1908681" y="4108260"/>
            <a:ext cx="1268219" cy="7192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ln w="9525">
                  <a:solidFill>
                    <a:schemeClr val="bg1"/>
                  </a:solidFill>
                  <a:prstDash val="solid"/>
                </a:ln>
                <a:solidFill>
                  <a:schemeClr val="bg1">
                    <a:lumMod val="95000"/>
                  </a:schemeClr>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2023</a:t>
            </a:r>
            <a:endParaRPr lang="en-US" sz="2800" b="1" dirty="0">
              <a:ln w="9525">
                <a:solidFill>
                  <a:schemeClr val="bg1"/>
                </a:solidFill>
                <a:prstDash val="solid"/>
              </a:ln>
              <a:solidFill>
                <a:schemeClr val="bg1">
                  <a:lumMod val="95000"/>
                </a:schemeClr>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
        <p:nvSpPr>
          <p:cNvPr id="41" name="Заголовок 1">
            <a:extLst>
              <a:ext uri="{FF2B5EF4-FFF2-40B4-BE49-F238E27FC236}">
                <a16:creationId xmlns:a16="http://schemas.microsoft.com/office/drawing/2014/main" id="{FAE0A0B9-6C3B-4E23-AF22-332A822556B5}"/>
              </a:ext>
            </a:extLst>
          </p:cNvPr>
          <p:cNvSpPr txBox="1">
            <a:spLocks/>
          </p:cNvSpPr>
          <p:nvPr/>
        </p:nvSpPr>
        <p:spPr>
          <a:xfrm>
            <a:off x="2812581" y="5468927"/>
            <a:ext cx="1268219" cy="719206"/>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sz="2800" b="1" dirty="0">
                <a:ln w="9525">
                  <a:solidFill>
                    <a:schemeClr val="bg1"/>
                  </a:solidFill>
                  <a:prstDash val="solid"/>
                </a:ln>
                <a:solidFill>
                  <a:schemeClr val="bg1">
                    <a:lumMod val="95000"/>
                  </a:schemeClr>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2025</a:t>
            </a:r>
            <a:endParaRPr lang="en-US" sz="2800" b="1" dirty="0">
              <a:ln w="9525">
                <a:solidFill>
                  <a:schemeClr val="bg1"/>
                </a:solidFill>
                <a:prstDash val="solid"/>
              </a:ln>
              <a:solidFill>
                <a:schemeClr val="bg1">
                  <a:lumMod val="95000"/>
                </a:schemeClr>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215184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FAE0A0B9-6C3B-4E23-AF22-332A822556B5}"/>
              </a:ext>
            </a:extLst>
          </p:cNvPr>
          <p:cNvSpPr txBox="1">
            <a:spLocks/>
          </p:cNvSpPr>
          <p:nvPr/>
        </p:nvSpPr>
        <p:spPr>
          <a:xfrm>
            <a:off x="1841751" y="0"/>
            <a:ext cx="9144000" cy="238760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ru-RU"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В отношении чего проводится независимая оценка?</a:t>
            </a:r>
            <a:endParaRPr lang="en-US" b="1" dirty="0">
              <a:ln w="9525">
                <a:solidFill>
                  <a:schemeClr val="bg1"/>
                </a:solidFill>
                <a:prstDash val="solid"/>
              </a:ln>
              <a:solidFill>
                <a:srgbClr val="E1410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endParaRPr>
          </a:p>
        </p:txBody>
      </p:sp>
      <p:graphicFrame>
        <p:nvGraphicFramePr>
          <p:cNvPr id="6" name="Схема 5"/>
          <p:cNvGraphicFramePr/>
          <p:nvPr>
            <p:extLst>
              <p:ext uri="{D42A27DB-BD31-4B8C-83A1-F6EECF244321}">
                <p14:modId xmlns:p14="http://schemas.microsoft.com/office/powerpoint/2010/main" val="4288667495"/>
              </p:ext>
            </p:extLst>
          </p:nvPr>
        </p:nvGraphicFramePr>
        <p:xfrm>
          <a:off x="380420" y="1649523"/>
          <a:ext cx="11260038" cy="47400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8018131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876</TotalTime>
  <Words>1541</Words>
  <Application>Microsoft Office PowerPoint</Application>
  <PresentationFormat>Широкоэкранный</PresentationFormat>
  <Paragraphs>126</Paragraphs>
  <Slides>28</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28</vt:i4>
      </vt:variant>
    </vt:vector>
  </HeadingPairs>
  <TitlesOfParts>
    <vt:vector size="34" baseType="lpstr">
      <vt:lpstr>Arial</vt:lpstr>
      <vt:lpstr>Calibri</vt:lpstr>
      <vt:lpstr>Calibri Light</vt:lpstr>
      <vt:lpstr>Symbol</vt:lpstr>
      <vt:lpstr>Times New Roman</vt:lpstr>
      <vt:lpstr>Тема Office</vt:lpstr>
      <vt:lpstr>НЕЗАВИСИМАЯ ОЦЕНКА КАЧЕСТВА УСЛОВИЙ ОКАЗАНИЯ УСЛУГ</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user</dc:creator>
  <cp:lastModifiedBy>Madina OMD</cp:lastModifiedBy>
  <cp:revision>44</cp:revision>
  <dcterms:created xsi:type="dcterms:W3CDTF">2020-10-04T10:57:35Z</dcterms:created>
  <dcterms:modified xsi:type="dcterms:W3CDTF">2023-04-25T06:04:35Z</dcterms:modified>
</cp:coreProperties>
</file>