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2" r:id="rId5"/>
    <p:sldId id="263" r:id="rId6"/>
    <p:sldId id="265" r:id="rId7"/>
    <p:sldId id="267" r:id="rId8"/>
    <p:sldId id="269" r:id="rId9"/>
    <p:sldId id="270" r:id="rId10"/>
    <p:sldId id="271" r:id="rId11"/>
    <p:sldId id="274" r:id="rId12"/>
    <p:sldId id="276" r:id="rId13"/>
    <p:sldId id="281" r:id="rId14"/>
    <p:sldId id="283" r:id="rId15"/>
    <p:sldId id="286" r:id="rId16"/>
    <p:sldId id="293" r:id="rId17"/>
    <p:sldId id="294" r:id="rId18"/>
    <p:sldId id="295" r:id="rId19"/>
    <p:sldId id="296" r:id="rId20"/>
    <p:sldId id="300" r:id="rId21"/>
    <p:sldId id="297" r:id="rId22"/>
    <p:sldId id="298" r:id="rId23"/>
    <p:sldId id="299" r:id="rId24"/>
    <p:sldId id="303" r:id="rId25"/>
    <p:sldId id="304" r:id="rId26"/>
    <p:sldId id="305" r:id="rId27"/>
    <p:sldId id="312" r:id="rId28"/>
    <p:sldId id="318" r:id="rId29"/>
    <p:sldId id="319" r:id="rId30"/>
    <p:sldId id="320" r:id="rId31"/>
    <p:sldId id="321" r:id="rId32"/>
    <p:sldId id="322" r:id="rId33"/>
    <p:sldId id="323" r:id="rId34"/>
    <p:sldId id="317" r:id="rId3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022C"/>
    <a:srgbClr val="CC3300"/>
    <a:srgbClr val="CC3399"/>
    <a:srgbClr val="FF9900"/>
    <a:srgbClr val="3399FF"/>
    <a:srgbClr val="9999FF"/>
    <a:srgbClr val="3366FF"/>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6" d="100"/>
          <a:sy n="66" d="100"/>
        </p:scale>
        <p:origin x="64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ru-RU"/>
        </a:p>
      </c:txPr>
    </c:title>
    <c:autoTitleDeleted val="0"/>
    <c:plotArea>
      <c:layout/>
      <c:barChart>
        <c:barDir val="col"/>
        <c:grouping val="clustered"/>
        <c:varyColors val="0"/>
        <c:ser>
          <c:idx val="0"/>
          <c:order val="0"/>
          <c:tx>
            <c:strRef>
              <c:f>Лист1!$B$1</c:f>
              <c:strCache>
                <c:ptCount val="1"/>
                <c:pt idx="0">
                  <c:v>Ряд 1</c:v>
                </c:pt>
              </c:strCache>
            </c:strRef>
          </c:tx>
          <c:spPr>
            <a:solidFill>
              <a:schemeClr val="accent1"/>
            </a:solidFill>
            <a:ln>
              <a:noFill/>
            </a:ln>
            <a:effectLst/>
          </c:spPr>
          <c:invertIfNegative val="0"/>
          <c:cat>
            <c:strRef>
              <c:f>Лист1!$A$2:$A$5</c:f>
              <c:strCache>
                <c:ptCount val="4"/>
                <c:pt idx="0">
                  <c:v>Категория 1</c:v>
                </c:pt>
                <c:pt idx="1">
                  <c:v>Категория 2</c:v>
                </c:pt>
                <c:pt idx="2">
                  <c:v>Категория 3</c:v>
                </c:pt>
                <c:pt idx="3">
                  <c:v>Категория 4</c:v>
                </c:pt>
              </c:strCache>
            </c:strRef>
          </c:cat>
          <c:val>
            <c:numRef>
              <c:f>Лист1!$B$2:$B$5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8385-4668-A6A5-63320E4C179E}"/>
            </c:ext>
          </c:extLst>
        </c:ser>
        <c:ser>
          <c:idx val="1"/>
          <c:order val="1"/>
          <c:tx>
            <c:strRef>
              <c:f>Лист1!$C$1</c:f>
              <c:strCache>
                <c:ptCount val="1"/>
                <c:pt idx="0">
                  <c:v>Ряд 2</c:v>
                </c:pt>
              </c:strCache>
            </c:strRef>
          </c:tx>
          <c:spPr>
            <a:solidFill>
              <a:schemeClr val="accent2"/>
            </a:solidFill>
            <a:ln>
              <a:noFill/>
            </a:ln>
            <a:effectLst/>
          </c:spPr>
          <c:invertIfNegative val="0"/>
          <c:cat>
            <c:strRef>
              <c:f>Лист1!$A$2:$A$5</c:f>
              <c:strCache>
                <c:ptCount val="4"/>
                <c:pt idx="0">
                  <c:v>Категория 1</c:v>
                </c:pt>
                <c:pt idx="1">
                  <c:v>Категория 2</c:v>
                </c:pt>
                <c:pt idx="2">
                  <c:v>Категория 3</c:v>
                </c:pt>
                <c:pt idx="3">
                  <c:v>Категория 4</c:v>
                </c:pt>
              </c:strCache>
            </c:strRef>
          </c:cat>
          <c:val>
            <c:numRef>
              <c:f>Лист1!$C$2:$C$5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8385-4668-A6A5-63320E4C179E}"/>
            </c:ext>
          </c:extLst>
        </c:ser>
        <c:ser>
          <c:idx val="2"/>
          <c:order val="2"/>
          <c:tx>
            <c:strRef>
              <c:f>Лист1!$D$1</c:f>
              <c:strCache>
                <c:ptCount val="1"/>
                <c:pt idx="0">
                  <c:v>Ряд 3</c:v>
                </c:pt>
              </c:strCache>
            </c:strRef>
          </c:tx>
          <c:spPr>
            <a:solidFill>
              <a:schemeClr val="accent3"/>
            </a:solidFill>
            <a:ln>
              <a:noFill/>
            </a:ln>
            <a:effectLst/>
          </c:spPr>
          <c:invertIfNegative val="0"/>
          <c:cat>
            <c:strRef>
              <c:f>Лист1!$A$2:$A$5</c:f>
              <c:strCache>
                <c:ptCount val="4"/>
                <c:pt idx="0">
                  <c:v>Категория 1</c:v>
                </c:pt>
                <c:pt idx="1">
                  <c:v>Категория 2</c:v>
                </c:pt>
                <c:pt idx="2">
                  <c:v>Категория 3</c:v>
                </c:pt>
                <c:pt idx="3">
                  <c:v>Категория 4</c:v>
                </c:pt>
              </c:strCache>
            </c:strRef>
          </c:cat>
          <c:val>
            <c:numRef>
              <c:f>Лист1!$D$2:$D$5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8385-4668-A6A5-63320E4C179E}"/>
            </c:ext>
          </c:extLst>
        </c:ser>
        <c:dLbls>
          <c:showLegendKey val="0"/>
          <c:showVal val="0"/>
          <c:showCatName val="0"/>
          <c:showSerName val="0"/>
          <c:showPercent val="0"/>
          <c:showBubbleSize val="0"/>
        </c:dLbls>
        <c:gapWidth val="219"/>
        <c:overlap val="-27"/>
        <c:axId val="258508104"/>
        <c:axId val="258508888"/>
      </c:barChart>
      <c:catAx>
        <c:axId val="258508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258508888"/>
        <c:crosses val="autoZero"/>
        <c:auto val="1"/>
        <c:lblAlgn val="ctr"/>
        <c:lblOffset val="100"/>
        <c:noMultiLvlLbl val="0"/>
      </c:catAx>
      <c:valAx>
        <c:axId val="2585088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2585081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ru-RU"/>
        </a:p>
      </c:txPr>
    </c:title>
    <c:autoTitleDeleted val="0"/>
    <c:plotArea>
      <c:layout/>
      <c:barChart>
        <c:barDir val="col"/>
        <c:grouping val="clustered"/>
        <c:varyColors val="0"/>
        <c:ser>
          <c:idx val="0"/>
          <c:order val="0"/>
          <c:tx>
            <c:strRef>
              <c:f>Лист1!$B$1</c:f>
              <c:strCache>
                <c:ptCount val="1"/>
                <c:pt idx="0">
                  <c:v>Ряд 1</c:v>
                </c:pt>
              </c:strCache>
            </c:strRef>
          </c:tx>
          <c:spPr>
            <a:solidFill>
              <a:schemeClr val="accent1"/>
            </a:solidFill>
            <a:ln>
              <a:noFill/>
            </a:ln>
            <a:effectLst/>
          </c:spPr>
          <c:invertIfNegative val="0"/>
          <c:cat>
            <c:strRef>
              <c:f>Лист1!$A$2:$A$5</c:f>
              <c:strCache>
                <c:ptCount val="4"/>
                <c:pt idx="0">
                  <c:v>Категория 1</c:v>
                </c:pt>
                <c:pt idx="1">
                  <c:v>Категория 2</c:v>
                </c:pt>
                <c:pt idx="2">
                  <c:v>Категория 3</c:v>
                </c:pt>
                <c:pt idx="3">
                  <c:v>Категория 4</c:v>
                </c:pt>
              </c:strCache>
            </c:strRef>
          </c:cat>
          <c:val>
            <c:numRef>
              <c:f>Лист1!$B$2:$B$5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91AD-4B02-9F7C-E3BFF61E57C4}"/>
            </c:ext>
          </c:extLst>
        </c:ser>
        <c:ser>
          <c:idx val="1"/>
          <c:order val="1"/>
          <c:tx>
            <c:strRef>
              <c:f>Лист1!$C$1</c:f>
              <c:strCache>
                <c:ptCount val="1"/>
                <c:pt idx="0">
                  <c:v>Ряд 2</c:v>
                </c:pt>
              </c:strCache>
            </c:strRef>
          </c:tx>
          <c:spPr>
            <a:solidFill>
              <a:schemeClr val="accent2"/>
            </a:solidFill>
            <a:ln>
              <a:noFill/>
            </a:ln>
            <a:effectLst/>
          </c:spPr>
          <c:invertIfNegative val="0"/>
          <c:cat>
            <c:strRef>
              <c:f>Лист1!$A$2:$A$5</c:f>
              <c:strCache>
                <c:ptCount val="4"/>
                <c:pt idx="0">
                  <c:v>Категория 1</c:v>
                </c:pt>
                <c:pt idx="1">
                  <c:v>Категория 2</c:v>
                </c:pt>
                <c:pt idx="2">
                  <c:v>Категория 3</c:v>
                </c:pt>
                <c:pt idx="3">
                  <c:v>Категория 4</c:v>
                </c:pt>
              </c:strCache>
            </c:strRef>
          </c:cat>
          <c:val>
            <c:numRef>
              <c:f>Лист1!$C$2:$C$5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91AD-4B02-9F7C-E3BFF61E57C4}"/>
            </c:ext>
          </c:extLst>
        </c:ser>
        <c:ser>
          <c:idx val="2"/>
          <c:order val="2"/>
          <c:tx>
            <c:strRef>
              <c:f>Лист1!$D$1</c:f>
              <c:strCache>
                <c:ptCount val="1"/>
                <c:pt idx="0">
                  <c:v>Ряд 3</c:v>
                </c:pt>
              </c:strCache>
            </c:strRef>
          </c:tx>
          <c:spPr>
            <a:solidFill>
              <a:schemeClr val="accent3"/>
            </a:solidFill>
            <a:ln>
              <a:noFill/>
            </a:ln>
            <a:effectLst/>
          </c:spPr>
          <c:invertIfNegative val="0"/>
          <c:cat>
            <c:strRef>
              <c:f>Лист1!$A$2:$A$5</c:f>
              <c:strCache>
                <c:ptCount val="4"/>
                <c:pt idx="0">
                  <c:v>Категория 1</c:v>
                </c:pt>
                <c:pt idx="1">
                  <c:v>Категория 2</c:v>
                </c:pt>
                <c:pt idx="2">
                  <c:v>Категория 3</c:v>
                </c:pt>
                <c:pt idx="3">
                  <c:v>Категория 4</c:v>
                </c:pt>
              </c:strCache>
            </c:strRef>
          </c:cat>
          <c:val>
            <c:numRef>
              <c:f>Лист1!$D$2:$D$5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91AD-4B02-9F7C-E3BFF61E57C4}"/>
            </c:ext>
          </c:extLst>
        </c:ser>
        <c:dLbls>
          <c:showLegendKey val="0"/>
          <c:showVal val="0"/>
          <c:showCatName val="0"/>
          <c:showSerName val="0"/>
          <c:showPercent val="0"/>
          <c:showBubbleSize val="0"/>
        </c:dLbls>
        <c:gapWidth val="219"/>
        <c:overlap val="-27"/>
        <c:axId val="149399760"/>
        <c:axId val="283858456"/>
      </c:barChart>
      <c:catAx>
        <c:axId val="149399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283858456"/>
        <c:crosses val="autoZero"/>
        <c:auto val="1"/>
        <c:lblAlgn val="ctr"/>
        <c:lblOffset val="100"/>
        <c:noMultiLvlLbl val="0"/>
      </c:catAx>
      <c:valAx>
        <c:axId val="2838584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1493997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ru-RU"/>
        </a:p>
      </c:txPr>
    </c:title>
    <c:autoTitleDeleted val="0"/>
    <c:plotArea>
      <c:layout/>
      <c:pieChart>
        <c:varyColors val="1"/>
        <c:ser>
          <c:idx val="0"/>
          <c:order val="0"/>
          <c:tx>
            <c:strRef>
              <c:f>Лист1!$B$1</c:f>
              <c:strCache>
                <c:ptCount val="1"/>
                <c:pt idx="0">
                  <c:v>Продажи</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E86-41BC-828C-A497FFA445C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E86-41BC-828C-A497FFA445C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E86-41BC-828C-A497FFA445C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E86-41BC-828C-A497FFA445C6}"/>
              </c:ext>
            </c:extLst>
          </c:dPt>
          <c:cat>
            <c:strRef>
              <c:f>Лист1!$A$2:$A$5</c:f>
              <c:strCache>
                <c:ptCount val="4"/>
                <c:pt idx="0">
                  <c:v>Кв. 1</c:v>
                </c:pt>
                <c:pt idx="1">
                  <c:v>Кв. 2</c:v>
                </c:pt>
                <c:pt idx="2">
                  <c:v>Кв. 3</c:v>
                </c:pt>
                <c:pt idx="3">
                  <c:v>Кв. 4</c:v>
                </c:pt>
              </c:strCache>
            </c:strRef>
          </c:cat>
          <c:val>
            <c:numRef>
              <c:f>Лист1!$B$2:$B$5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8-6E86-41BC-828C-A497FFA445C6}"/>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9CFB0A-851D-4523-A591-2C29EC2B3F02}" type="doc">
      <dgm:prSet loTypeId="urn:microsoft.com/office/officeart/2005/8/layout/arrow2" loCatId="process" qsTypeId="urn:microsoft.com/office/officeart/2005/8/quickstyle/simple1" qsCatId="simple" csTypeId="urn:microsoft.com/office/officeart/2005/8/colors/accent1_2" csCatId="accent1" phldr="1"/>
      <dgm:spPr/>
    </dgm:pt>
    <dgm:pt modelId="{26F1E2B4-5111-48A8-8C00-5E835C9FD3AE}">
      <dgm:prSet phldrT="[Текст]" custT="1"/>
      <dgm:spPr/>
      <dgm:t>
        <a:bodyPr/>
        <a:lstStyle/>
        <a:p>
          <a:pPr algn="ctr"/>
          <a:r>
            <a:rPr lang="ru-RU" sz="4000" i="1" dirty="0">
              <a:effectLst/>
              <a:latin typeface="Times New Roman" panose="02020603050405020304" pitchFamily="18" charset="0"/>
              <a:ea typeface="Times New Roman" panose="02020603050405020304" pitchFamily="18" charset="0"/>
            </a:rPr>
            <a:t>Описание</a:t>
          </a:r>
          <a:endParaRPr lang="ru-RU" sz="4000" dirty="0"/>
        </a:p>
      </dgm:t>
    </dgm:pt>
    <dgm:pt modelId="{62FA63FC-D715-4E27-ADF4-6304C7C98CF8}" type="parTrans" cxnId="{4D8958E1-92F1-4698-BF63-E85ED8804727}">
      <dgm:prSet/>
      <dgm:spPr/>
      <dgm:t>
        <a:bodyPr/>
        <a:lstStyle/>
        <a:p>
          <a:endParaRPr lang="ru-RU"/>
        </a:p>
      </dgm:t>
    </dgm:pt>
    <dgm:pt modelId="{F6FAB3D2-5AE7-4CA7-BBB1-3952988B2CC3}" type="sibTrans" cxnId="{4D8958E1-92F1-4698-BF63-E85ED8804727}">
      <dgm:prSet/>
      <dgm:spPr/>
      <dgm:t>
        <a:bodyPr/>
        <a:lstStyle/>
        <a:p>
          <a:endParaRPr lang="ru-RU"/>
        </a:p>
      </dgm:t>
    </dgm:pt>
    <dgm:pt modelId="{AA3E6E4C-304D-4980-BE27-D0DC64AF801F}">
      <dgm:prSet phldrT="[Текст]" custT="1"/>
      <dgm:spPr/>
      <dgm:t>
        <a:bodyPr/>
        <a:lstStyle/>
        <a:p>
          <a:r>
            <a:rPr lang="ru-RU" sz="4000" i="1" dirty="0">
              <a:effectLst/>
              <a:latin typeface="Times New Roman" panose="02020603050405020304" pitchFamily="18" charset="0"/>
              <a:ea typeface="Times New Roman" panose="02020603050405020304" pitchFamily="18" charset="0"/>
            </a:rPr>
            <a:t>Объяснение</a:t>
          </a:r>
          <a:endParaRPr lang="ru-RU" sz="4000" dirty="0"/>
        </a:p>
      </dgm:t>
    </dgm:pt>
    <dgm:pt modelId="{0B6586A0-D95E-4F02-A8BD-056B23D0C444}" type="parTrans" cxnId="{BFFF5DD1-9553-4B62-B5AB-FE149761676F}">
      <dgm:prSet/>
      <dgm:spPr/>
      <dgm:t>
        <a:bodyPr/>
        <a:lstStyle/>
        <a:p>
          <a:endParaRPr lang="ru-RU"/>
        </a:p>
      </dgm:t>
    </dgm:pt>
    <dgm:pt modelId="{FE186DEB-974C-4F09-9D62-A6865B03CBD1}" type="sibTrans" cxnId="{BFFF5DD1-9553-4B62-B5AB-FE149761676F}">
      <dgm:prSet/>
      <dgm:spPr/>
      <dgm:t>
        <a:bodyPr/>
        <a:lstStyle/>
        <a:p>
          <a:endParaRPr lang="ru-RU"/>
        </a:p>
      </dgm:t>
    </dgm:pt>
    <dgm:pt modelId="{CCBFB5B2-6E9E-406E-BE5F-5F9124417E95}">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ru-RU" i="1" dirty="0"/>
            <a:t>       Познание</a:t>
          </a:r>
        </a:p>
        <a:p>
          <a:pPr defTabSz="1600200">
            <a:lnSpc>
              <a:spcPct val="90000"/>
            </a:lnSpc>
            <a:spcBef>
              <a:spcPct val="0"/>
            </a:spcBef>
            <a:spcAft>
              <a:spcPct val="35000"/>
            </a:spcAft>
          </a:pPr>
          <a:endParaRPr lang="ru-RU" i="1" dirty="0"/>
        </a:p>
        <a:p>
          <a:pPr defTabSz="1600200">
            <a:lnSpc>
              <a:spcPct val="90000"/>
            </a:lnSpc>
            <a:spcBef>
              <a:spcPct val="0"/>
            </a:spcBef>
            <a:spcAft>
              <a:spcPct val="35000"/>
            </a:spcAft>
          </a:pPr>
          <a:r>
            <a:rPr lang="ru-RU" i="1" dirty="0"/>
            <a:t>   </a:t>
          </a:r>
        </a:p>
      </dgm:t>
    </dgm:pt>
    <dgm:pt modelId="{BCA8CADB-77D9-4F4C-B21B-BD86B40D5D3E}" type="parTrans" cxnId="{1AA1878F-278E-483A-971A-3120B12FC9B8}">
      <dgm:prSet/>
      <dgm:spPr/>
      <dgm:t>
        <a:bodyPr/>
        <a:lstStyle/>
        <a:p>
          <a:endParaRPr lang="ru-RU"/>
        </a:p>
      </dgm:t>
    </dgm:pt>
    <dgm:pt modelId="{39E11CDA-09AD-4D5E-A328-17EB4331E62E}" type="sibTrans" cxnId="{1AA1878F-278E-483A-971A-3120B12FC9B8}">
      <dgm:prSet/>
      <dgm:spPr/>
      <dgm:t>
        <a:bodyPr/>
        <a:lstStyle/>
        <a:p>
          <a:endParaRPr lang="ru-RU"/>
        </a:p>
      </dgm:t>
    </dgm:pt>
    <dgm:pt modelId="{B09FCC79-6F96-4537-971E-851FC0BDF297}" type="pres">
      <dgm:prSet presAssocID="{F49CFB0A-851D-4523-A591-2C29EC2B3F02}" presName="arrowDiagram" presStyleCnt="0">
        <dgm:presLayoutVars>
          <dgm:chMax val="5"/>
          <dgm:dir/>
          <dgm:resizeHandles val="exact"/>
        </dgm:presLayoutVars>
      </dgm:prSet>
      <dgm:spPr/>
    </dgm:pt>
    <dgm:pt modelId="{D4243B35-65DA-4134-8358-778395DC5D18}" type="pres">
      <dgm:prSet presAssocID="{F49CFB0A-851D-4523-A591-2C29EC2B3F02}" presName="arrow" presStyleLbl="bgShp" presStyleIdx="0" presStyleCnt="1"/>
      <dgm:spPr/>
    </dgm:pt>
    <dgm:pt modelId="{11EF337F-64FD-4B77-8209-917B1DF6B1FC}" type="pres">
      <dgm:prSet presAssocID="{F49CFB0A-851D-4523-A591-2C29EC2B3F02}" presName="arrowDiagram3" presStyleCnt="0"/>
      <dgm:spPr/>
    </dgm:pt>
    <dgm:pt modelId="{9049E6E5-0B72-404A-98DF-C2E59A926085}" type="pres">
      <dgm:prSet presAssocID="{26F1E2B4-5111-48A8-8C00-5E835C9FD3AE}" presName="bullet3a" presStyleLbl="node1" presStyleIdx="0" presStyleCnt="3"/>
      <dgm:spPr/>
    </dgm:pt>
    <dgm:pt modelId="{6197CA84-352F-4A7B-8B2B-6F45D8D1D57D}" type="pres">
      <dgm:prSet presAssocID="{26F1E2B4-5111-48A8-8C00-5E835C9FD3AE}" presName="textBox3a" presStyleLbl="revTx" presStyleIdx="0" presStyleCnt="3" custScaleX="407026" custLinFactNeighborX="-73713" custLinFactNeighborY="2797">
        <dgm:presLayoutVars>
          <dgm:bulletEnabled val="1"/>
        </dgm:presLayoutVars>
      </dgm:prSet>
      <dgm:spPr/>
    </dgm:pt>
    <dgm:pt modelId="{31BE976D-9B9E-4E34-B0E4-8AF2A23249F6}" type="pres">
      <dgm:prSet presAssocID="{AA3E6E4C-304D-4980-BE27-D0DC64AF801F}" presName="bullet3b" presStyleLbl="node1" presStyleIdx="1" presStyleCnt="3" custLinFactX="100000" custLinFactNeighborX="120331" custLinFactNeighborY="-80609"/>
      <dgm:spPr/>
    </dgm:pt>
    <dgm:pt modelId="{4BAA6D2E-62CC-4022-9D4F-EF2D24C639DD}" type="pres">
      <dgm:prSet presAssocID="{AA3E6E4C-304D-4980-BE27-D0DC64AF801F}" presName="textBox3b" presStyleLbl="revTx" presStyleIdx="1" presStyleCnt="3" custScaleX="240452" custScaleY="117320">
        <dgm:presLayoutVars>
          <dgm:bulletEnabled val="1"/>
        </dgm:presLayoutVars>
      </dgm:prSet>
      <dgm:spPr/>
    </dgm:pt>
    <dgm:pt modelId="{7F5C3F29-F5D4-4876-82C2-0681D19F9036}" type="pres">
      <dgm:prSet presAssocID="{CCBFB5B2-6E9E-406E-BE5F-5F9124417E95}" presName="bullet3c" presStyleLbl="node1" presStyleIdx="2" presStyleCnt="3" custFlipHor="1" custScaleX="347454" custScaleY="166465" custLinFactX="100000" custLinFactNeighborX="120263" custLinFactNeighborY="-29126"/>
      <dgm:spPr/>
    </dgm:pt>
    <dgm:pt modelId="{46B17BB8-2592-41BC-9045-63996BB90778}" type="pres">
      <dgm:prSet presAssocID="{CCBFB5B2-6E9E-406E-BE5F-5F9124417E95}" presName="textBox3c" presStyleLbl="revTx" presStyleIdx="2" presStyleCnt="3" custScaleX="189463" custScaleY="83262">
        <dgm:presLayoutVars>
          <dgm:bulletEnabled val="1"/>
        </dgm:presLayoutVars>
      </dgm:prSet>
      <dgm:spPr/>
    </dgm:pt>
  </dgm:ptLst>
  <dgm:cxnLst>
    <dgm:cxn modelId="{D53540C3-3951-46CC-8F4A-6D48EE959F50}" type="presOf" srcId="{F49CFB0A-851D-4523-A591-2C29EC2B3F02}" destId="{B09FCC79-6F96-4537-971E-851FC0BDF297}" srcOrd="0" destOrd="0" presId="urn:microsoft.com/office/officeart/2005/8/layout/arrow2"/>
    <dgm:cxn modelId="{1AA1878F-278E-483A-971A-3120B12FC9B8}" srcId="{F49CFB0A-851D-4523-A591-2C29EC2B3F02}" destId="{CCBFB5B2-6E9E-406E-BE5F-5F9124417E95}" srcOrd="2" destOrd="0" parTransId="{BCA8CADB-77D9-4F4C-B21B-BD86B40D5D3E}" sibTransId="{39E11CDA-09AD-4D5E-A328-17EB4331E62E}"/>
    <dgm:cxn modelId="{3FDF4619-CB62-480B-9A59-9B40ED10EC33}" type="presOf" srcId="{AA3E6E4C-304D-4980-BE27-D0DC64AF801F}" destId="{4BAA6D2E-62CC-4022-9D4F-EF2D24C639DD}" srcOrd="0" destOrd="0" presId="urn:microsoft.com/office/officeart/2005/8/layout/arrow2"/>
    <dgm:cxn modelId="{AE1CA557-A6F2-4DF1-BD8D-9CE6D64EE8D5}" type="presOf" srcId="{26F1E2B4-5111-48A8-8C00-5E835C9FD3AE}" destId="{6197CA84-352F-4A7B-8B2B-6F45D8D1D57D}" srcOrd="0" destOrd="0" presId="urn:microsoft.com/office/officeart/2005/8/layout/arrow2"/>
    <dgm:cxn modelId="{BFFF5DD1-9553-4B62-B5AB-FE149761676F}" srcId="{F49CFB0A-851D-4523-A591-2C29EC2B3F02}" destId="{AA3E6E4C-304D-4980-BE27-D0DC64AF801F}" srcOrd="1" destOrd="0" parTransId="{0B6586A0-D95E-4F02-A8BD-056B23D0C444}" sibTransId="{FE186DEB-974C-4F09-9D62-A6865B03CBD1}"/>
    <dgm:cxn modelId="{4D8958E1-92F1-4698-BF63-E85ED8804727}" srcId="{F49CFB0A-851D-4523-A591-2C29EC2B3F02}" destId="{26F1E2B4-5111-48A8-8C00-5E835C9FD3AE}" srcOrd="0" destOrd="0" parTransId="{62FA63FC-D715-4E27-ADF4-6304C7C98CF8}" sibTransId="{F6FAB3D2-5AE7-4CA7-BBB1-3952988B2CC3}"/>
    <dgm:cxn modelId="{EACF61C3-2E20-477F-87A7-B9CF5DB5B895}" type="presOf" srcId="{CCBFB5B2-6E9E-406E-BE5F-5F9124417E95}" destId="{46B17BB8-2592-41BC-9045-63996BB90778}" srcOrd="0" destOrd="0" presId="urn:microsoft.com/office/officeart/2005/8/layout/arrow2"/>
    <dgm:cxn modelId="{D3C1B387-1F34-4574-932A-8FEE97B9A2E0}" type="presParOf" srcId="{B09FCC79-6F96-4537-971E-851FC0BDF297}" destId="{D4243B35-65DA-4134-8358-778395DC5D18}" srcOrd="0" destOrd="0" presId="urn:microsoft.com/office/officeart/2005/8/layout/arrow2"/>
    <dgm:cxn modelId="{445DEBEA-B775-4CD8-B8E0-A39AEB070049}" type="presParOf" srcId="{B09FCC79-6F96-4537-971E-851FC0BDF297}" destId="{11EF337F-64FD-4B77-8209-917B1DF6B1FC}" srcOrd="1" destOrd="0" presId="urn:microsoft.com/office/officeart/2005/8/layout/arrow2"/>
    <dgm:cxn modelId="{3B119280-79E8-47BF-B40E-088BC3EDC796}" type="presParOf" srcId="{11EF337F-64FD-4B77-8209-917B1DF6B1FC}" destId="{9049E6E5-0B72-404A-98DF-C2E59A926085}" srcOrd="0" destOrd="0" presId="urn:microsoft.com/office/officeart/2005/8/layout/arrow2"/>
    <dgm:cxn modelId="{378FFCD5-4E1F-4031-B09C-1AA208513A62}" type="presParOf" srcId="{11EF337F-64FD-4B77-8209-917B1DF6B1FC}" destId="{6197CA84-352F-4A7B-8B2B-6F45D8D1D57D}" srcOrd="1" destOrd="0" presId="urn:microsoft.com/office/officeart/2005/8/layout/arrow2"/>
    <dgm:cxn modelId="{8E814319-3170-429F-9673-845D7CDF1323}" type="presParOf" srcId="{11EF337F-64FD-4B77-8209-917B1DF6B1FC}" destId="{31BE976D-9B9E-4E34-B0E4-8AF2A23249F6}" srcOrd="2" destOrd="0" presId="urn:microsoft.com/office/officeart/2005/8/layout/arrow2"/>
    <dgm:cxn modelId="{656F5C16-0A81-42D9-AFF0-A3ACD565D77A}" type="presParOf" srcId="{11EF337F-64FD-4B77-8209-917B1DF6B1FC}" destId="{4BAA6D2E-62CC-4022-9D4F-EF2D24C639DD}" srcOrd="3" destOrd="0" presId="urn:microsoft.com/office/officeart/2005/8/layout/arrow2"/>
    <dgm:cxn modelId="{7BAA8639-608B-4111-A177-7224D136FF7C}" type="presParOf" srcId="{11EF337F-64FD-4B77-8209-917B1DF6B1FC}" destId="{7F5C3F29-F5D4-4876-82C2-0681D19F9036}" srcOrd="4" destOrd="0" presId="urn:microsoft.com/office/officeart/2005/8/layout/arrow2"/>
    <dgm:cxn modelId="{CA9909ED-AC44-4F77-B888-DE4478A5C80D}" type="presParOf" srcId="{11EF337F-64FD-4B77-8209-917B1DF6B1FC}" destId="{46B17BB8-2592-41BC-9045-63996BB90778}"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20C11C-8E7F-4C46-AFFF-55F59BFD0694}" type="doc">
      <dgm:prSet loTypeId="urn:microsoft.com/office/officeart/2005/8/layout/bProcess2" loCatId="process" qsTypeId="urn:microsoft.com/office/officeart/2005/8/quickstyle/simple1" qsCatId="simple" csTypeId="urn:microsoft.com/office/officeart/2005/8/colors/accent6_2" csCatId="accent6" phldr="1"/>
      <dgm:spPr/>
      <dgm:t>
        <a:bodyPr/>
        <a:lstStyle/>
        <a:p>
          <a:endParaRPr lang="ru-RU"/>
        </a:p>
      </dgm:t>
    </dgm:pt>
    <dgm:pt modelId="{99F76EED-E4A4-4542-A394-1A8386727D59}">
      <dgm:prSet phldrT="[Текст]" custT="1"/>
      <dgm:spPr/>
      <dgm:t>
        <a:bodyPr/>
        <a:lstStyle/>
        <a:p>
          <a:r>
            <a:rPr lang="ru-RU" sz="2400" dirty="0"/>
            <a:t>Общественная проблема</a:t>
          </a:r>
        </a:p>
      </dgm:t>
    </dgm:pt>
    <dgm:pt modelId="{6AEEE49A-FF7B-4816-8039-E181E3871103}" type="parTrans" cxnId="{7C311874-17A5-4538-8CDC-0D3C5606BD35}">
      <dgm:prSet/>
      <dgm:spPr/>
      <dgm:t>
        <a:bodyPr/>
        <a:lstStyle/>
        <a:p>
          <a:endParaRPr lang="ru-RU"/>
        </a:p>
      </dgm:t>
    </dgm:pt>
    <dgm:pt modelId="{1F379769-D99E-48F4-8459-48EA0D67F3EA}" type="sibTrans" cxnId="{7C311874-17A5-4538-8CDC-0D3C5606BD35}">
      <dgm:prSet/>
      <dgm:spPr/>
      <dgm:t>
        <a:bodyPr/>
        <a:lstStyle/>
        <a:p>
          <a:endParaRPr lang="ru-RU"/>
        </a:p>
      </dgm:t>
    </dgm:pt>
    <dgm:pt modelId="{3FFFF85F-69A1-41ED-97BD-36C07E9C187F}">
      <dgm:prSet phldrT="[Текст]" custT="1"/>
      <dgm:spPr/>
      <dgm:t>
        <a:bodyPr/>
        <a:lstStyle/>
        <a:p>
          <a:r>
            <a:rPr lang="ru-RU" sz="2400"/>
            <a:t>Цели и задачи исследования</a:t>
          </a:r>
          <a:endParaRPr lang="ru-RU" sz="2400" dirty="0"/>
        </a:p>
      </dgm:t>
    </dgm:pt>
    <dgm:pt modelId="{214E938B-F3A8-476A-92D6-38A62958D6B0}" type="parTrans" cxnId="{D847914F-8322-4AEC-A4A3-77C3178DB808}">
      <dgm:prSet/>
      <dgm:spPr/>
      <dgm:t>
        <a:bodyPr/>
        <a:lstStyle/>
        <a:p>
          <a:endParaRPr lang="ru-RU"/>
        </a:p>
      </dgm:t>
    </dgm:pt>
    <dgm:pt modelId="{0AAF1FA4-F702-4594-BF01-22EC4C14E2A6}" type="sibTrans" cxnId="{D847914F-8322-4AEC-A4A3-77C3178DB808}">
      <dgm:prSet/>
      <dgm:spPr/>
      <dgm:t>
        <a:bodyPr/>
        <a:lstStyle/>
        <a:p>
          <a:endParaRPr lang="ru-RU"/>
        </a:p>
      </dgm:t>
    </dgm:pt>
    <dgm:pt modelId="{9D08AD4C-8E09-478A-ABA2-E7BC279E3531}">
      <dgm:prSet phldrT="[Текст]" custT="1"/>
      <dgm:spPr/>
      <dgm:t>
        <a:bodyPr/>
        <a:lstStyle/>
        <a:p>
          <a:r>
            <a:rPr lang="ru-RU" sz="2400"/>
            <a:t>Субъект исследования</a:t>
          </a:r>
          <a:endParaRPr lang="ru-RU" sz="2400" dirty="0"/>
        </a:p>
      </dgm:t>
    </dgm:pt>
    <dgm:pt modelId="{36577E1A-FC25-48F1-84F1-FBAFBEEA9F98}" type="parTrans" cxnId="{7B6A9774-C669-41C8-A319-C45C7CDB9649}">
      <dgm:prSet/>
      <dgm:spPr/>
      <dgm:t>
        <a:bodyPr/>
        <a:lstStyle/>
        <a:p>
          <a:endParaRPr lang="ru-RU"/>
        </a:p>
      </dgm:t>
    </dgm:pt>
    <dgm:pt modelId="{FFDD5B0E-911D-43AC-9FEA-71F77B8C98C9}" type="sibTrans" cxnId="{7B6A9774-C669-41C8-A319-C45C7CDB9649}">
      <dgm:prSet/>
      <dgm:spPr/>
      <dgm:t>
        <a:bodyPr/>
        <a:lstStyle/>
        <a:p>
          <a:endParaRPr lang="ru-RU"/>
        </a:p>
      </dgm:t>
    </dgm:pt>
    <dgm:pt modelId="{AEEC5656-379A-4E43-A837-416CA7243514}">
      <dgm:prSet phldrT="[Текст]" custT="1"/>
      <dgm:spPr/>
      <dgm:t>
        <a:bodyPr/>
        <a:lstStyle/>
        <a:p>
          <a:r>
            <a:rPr lang="ru-RU" sz="2400"/>
            <a:t>Объект исследования</a:t>
          </a:r>
          <a:endParaRPr lang="ru-RU" sz="2400" dirty="0"/>
        </a:p>
      </dgm:t>
    </dgm:pt>
    <dgm:pt modelId="{07FE7859-9273-4990-ADFC-665F837F9932}" type="parTrans" cxnId="{9C3AF67F-D996-47BD-B4D3-5C41FCAF635E}">
      <dgm:prSet/>
      <dgm:spPr/>
      <dgm:t>
        <a:bodyPr/>
        <a:lstStyle/>
        <a:p>
          <a:endParaRPr lang="ru-RU"/>
        </a:p>
      </dgm:t>
    </dgm:pt>
    <dgm:pt modelId="{8FAE4F92-1204-407B-96E2-8A6F720FE666}" type="sibTrans" cxnId="{9C3AF67F-D996-47BD-B4D3-5C41FCAF635E}">
      <dgm:prSet/>
      <dgm:spPr/>
      <dgm:t>
        <a:bodyPr/>
        <a:lstStyle/>
        <a:p>
          <a:endParaRPr lang="ru-RU"/>
        </a:p>
      </dgm:t>
    </dgm:pt>
    <dgm:pt modelId="{028CB7CF-CAC2-4108-BE3B-209766724804}">
      <dgm:prSet phldrT="[Текст]" custT="1"/>
      <dgm:spPr/>
      <dgm:t>
        <a:bodyPr/>
        <a:lstStyle/>
        <a:p>
          <a:r>
            <a:rPr lang="ru-RU" sz="2400"/>
            <a:t>Процесс исследования</a:t>
          </a:r>
          <a:endParaRPr lang="ru-RU" sz="2400" dirty="0"/>
        </a:p>
      </dgm:t>
    </dgm:pt>
    <dgm:pt modelId="{3F0A8F22-025A-40CB-8FAE-C8199FF256FE}" type="parTrans" cxnId="{974D8A0A-0EE9-4BFF-8080-61501A7C63C3}">
      <dgm:prSet/>
      <dgm:spPr/>
      <dgm:t>
        <a:bodyPr/>
        <a:lstStyle/>
        <a:p>
          <a:endParaRPr lang="ru-RU"/>
        </a:p>
      </dgm:t>
    </dgm:pt>
    <dgm:pt modelId="{0C985C59-FAE3-4F18-94E5-6AE9B2FE1103}" type="sibTrans" cxnId="{974D8A0A-0EE9-4BFF-8080-61501A7C63C3}">
      <dgm:prSet/>
      <dgm:spPr/>
      <dgm:t>
        <a:bodyPr/>
        <a:lstStyle/>
        <a:p>
          <a:endParaRPr lang="ru-RU"/>
        </a:p>
      </dgm:t>
    </dgm:pt>
    <dgm:pt modelId="{E0E75CB7-9F62-4A09-B0FA-7527FCC07848}">
      <dgm:prSet phldrT="[Текст]" custT="1"/>
      <dgm:spPr/>
      <dgm:t>
        <a:bodyPr/>
        <a:lstStyle/>
        <a:p>
          <a:r>
            <a:rPr lang="ru-RU" sz="2400" dirty="0"/>
            <a:t>Результат исследования</a:t>
          </a:r>
        </a:p>
      </dgm:t>
    </dgm:pt>
    <dgm:pt modelId="{5C5F7628-C204-4C85-B846-7F3AC3495030}" type="parTrans" cxnId="{C047A9ED-32E3-453E-8F23-DA23D24BFFF7}">
      <dgm:prSet/>
      <dgm:spPr/>
      <dgm:t>
        <a:bodyPr/>
        <a:lstStyle/>
        <a:p>
          <a:endParaRPr lang="ru-RU"/>
        </a:p>
      </dgm:t>
    </dgm:pt>
    <dgm:pt modelId="{C297ACE1-2D3A-4385-B0A6-AB43633F1B4A}" type="sibTrans" cxnId="{C047A9ED-32E3-453E-8F23-DA23D24BFFF7}">
      <dgm:prSet/>
      <dgm:spPr/>
      <dgm:t>
        <a:bodyPr/>
        <a:lstStyle/>
        <a:p>
          <a:endParaRPr lang="ru-RU"/>
        </a:p>
      </dgm:t>
    </dgm:pt>
    <dgm:pt modelId="{D89CAD3D-A555-46D2-90C8-9D78D626A1DF}">
      <dgm:prSet custT="1"/>
      <dgm:spPr/>
      <dgm:t>
        <a:bodyPr/>
        <a:lstStyle/>
        <a:p>
          <a:r>
            <a:rPr lang="ru-RU" sz="2400">
              <a:effectLst/>
              <a:latin typeface="Times New Roman" panose="02020603050405020304" pitchFamily="18" charset="0"/>
              <a:ea typeface="Times New Roman" panose="02020603050405020304" pitchFamily="18" charset="0"/>
            </a:rPr>
            <a:t>Средства исследования</a:t>
          </a:r>
          <a:endParaRPr lang="ru-RU" sz="2400" dirty="0"/>
        </a:p>
      </dgm:t>
    </dgm:pt>
    <dgm:pt modelId="{0990BB90-F56C-4865-B59D-73CCD1E11B6A}" type="parTrans" cxnId="{3F9AB0F4-3725-4B68-B16A-A1B3D595944E}">
      <dgm:prSet/>
      <dgm:spPr/>
      <dgm:t>
        <a:bodyPr/>
        <a:lstStyle/>
        <a:p>
          <a:endParaRPr lang="ru-RU"/>
        </a:p>
      </dgm:t>
    </dgm:pt>
    <dgm:pt modelId="{27A9E9AB-13B8-4BC8-973D-2BAADBE6C9EC}" type="sibTrans" cxnId="{3F9AB0F4-3725-4B68-B16A-A1B3D595944E}">
      <dgm:prSet/>
      <dgm:spPr/>
      <dgm:t>
        <a:bodyPr/>
        <a:lstStyle/>
        <a:p>
          <a:endParaRPr lang="ru-RU"/>
        </a:p>
      </dgm:t>
    </dgm:pt>
    <dgm:pt modelId="{685E0866-5AB4-493E-98A4-23272817F344}" type="pres">
      <dgm:prSet presAssocID="{AC20C11C-8E7F-4C46-AFFF-55F59BFD0694}" presName="diagram" presStyleCnt="0">
        <dgm:presLayoutVars>
          <dgm:dir/>
          <dgm:resizeHandles/>
        </dgm:presLayoutVars>
      </dgm:prSet>
      <dgm:spPr/>
    </dgm:pt>
    <dgm:pt modelId="{59882C5F-F25B-4729-8F09-9554CDA99338}" type="pres">
      <dgm:prSet presAssocID="{99F76EED-E4A4-4542-A394-1A8386727D59}" presName="firstNode" presStyleLbl="node1" presStyleIdx="0" presStyleCnt="7" custScaleX="314078" custScaleY="165656">
        <dgm:presLayoutVars>
          <dgm:bulletEnabled val="1"/>
        </dgm:presLayoutVars>
      </dgm:prSet>
      <dgm:spPr/>
    </dgm:pt>
    <dgm:pt modelId="{BB44E63F-DD47-4CBA-83CF-08DE946FAC19}" type="pres">
      <dgm:prSet presAssocID="{1F379769-D99E-48F4-8459-48EA0D67F3EA}" presName="sibTrans" presStyleLbl="sibTrans2D1" presStyleIdx="0" presStyleCnt="6"/>
      <dgm:spPr/>
    </dgm:pt>
    <dgm:pt modelId="{B0067F6C-E02F-4A1E-8731-C939820E3DC8}" type="pres">
      <dgm:prSet presAssocID="{3FFFF85F-69A1-41ED-97BD-36C07E9C187F}" presName="middleNode" presStyleCnt="0"/>
      <dgm:spPr/>
    </dgm:pt>
    <dgm:pt modelId="{4A81A7DD-15EF-414A-AAD8-0B3C9700D757}" type="pres">
      <dgm:prSet presAssocID="{3FFFF85F-69A1-41ED-97BD-36C07E9C187F}" presName="padding" presStyleLbl="node1" presStyleIdx="0" presStyleCnt="7"/>
      <dgm:spPr/>
    </dgm:pt>
    <dgm:pt modelId="{80F7F871-A12F-4DB0-9342-16E477FF88D3}" type="pres">
      <dgm:prSet presAssocID="{3FFFF85F-69A1-41ED-97BD-36C07E9C187F}" presName="shape" presStyleLbl="node1" presStyleIdx="1" presStyleCnt="7" custScaleX="459045" custScaleY="189025">
        <dgm:presLayoutVars>
          <dgm:bulletEnabled val="1"/>
        </dgm:presLayoutVars>
      </dgm:prSet>
      <dgm:spPr/>
    </dgm:pt>
    <dgm:pt modelId="{C94A817E-0274-4EE8-BA6D-DD41CDF5C907}" type="pres">
      <dgm:prSet presAssocID="{0AAF1FA4-F702-4594-BF01-22EC4C14E2A6}" presName="sibTrans" presStyleLbl="sibTrans2D1" presStyleIdx="1" presStyleCnt="6"/>
      <dgm:spPr/>
    </dgm:pt>
    <dgm:pt modelId="{800B3F0E-A5A6-4F2F-9B0D-6C3324162C17}" type="pres">
      <dgm:prSet presAssocID="{9D08AD4C-8E09-478A-ABA2-E7BC279E3531}" presName="middleNode" presStyleCnt="0"/>
      <dgm:spPr/>
    </dgm:pt>
    <dgm:pt modelId="{464297B7-CAFB-4F58-8698-760051AA11FB}" type="pres">
      <dgm:prSet presAssocID="{9D08AD4C-8E09-478A-ABA2-E7BC279E3531}" presName="padding" presStyleLbl="node1" presStyleIdx="1" presStyleCnt="7"/>
      <dgm:spPr/>
    </dgm:pt>
    <dgm:pt modelId="{4C8AD894-96C7-406F-9D61-00D624A0B20A}" type="pres">
      <dgm:prSet presAssocID="{9D08AD4C-8E09-478A-ABA2-E7BC279E3531}" presName="shape" presStyleLbl="node1" presStyleIdx="2" presStyleCnt="7" custScaleX="452908" custScaleY="226043" custLinFactNeighborX="-1844" custLinFactNeighborY="1844">
        <dgm:presLayoutVars>
          <dgm:bulletEnabled val="1"/>
        </dgm:presLayoutVars>
      </dgm:prSet>
      <dgm:spPr/>
    </dgm:pt>
    <dgm:pt modelId="{C7355D87-E26F-473B-8EAC-965490077891}" type="pres">
      <dgm:prSet presAssocID="{FFDD5B0E-911D-43AC-9FEA-71F77B8C98C9}" presName="sibTrans" presStyleLbl="sibTrans2D1" presStyleIdx="2" presStyleCnt="6"/>
      <dgm:spPr/>
    </dgm:pt>
    <dgm:pt modelId="{92F121AE-4083-4D01-8D9F-E4718F3C5DBC}" type="pres">
      <dgm:prSet presAssocID="{D89CAD3D-A555-46D2-90C8-9D78D626A1DF}" presName="middleNode" presStyleCnt="0"/>
      <dgm:spPr/>
    </dgm:pt>
    <dgm:pt modelId="{5D47BA1F-A12B-4A9F-9EA4-839FD6B166AC}" type="pres">
      <dgm:prSet presAssocID="{D89CAD3D-A555-46D2-90C8-9D78D626A1DF}" presName="padding" presStyleLbl="node1" presStyleIdx="2" presStyleCnt="7"/>
      <dgm:spPr/>
    </dgm:pt>
    <dgm:pt modelId="{A58EDC0B-5E64-46DF-825F-023E4CCE287E}" type="pres">
      <dgm:prSet presAssocID="{D89CAD3D-A555-46D2-90C8-9D78D626A1DF}" presName="shape" presStyleLbl="node1" presStyleIdx="3" presStyleCnt="7" custScaleX="456791" custScaleY="207113">
        <dgm:presLayoutVars>
          <dgm:bulletEnabled val="1"/>
        </dgm:presLayoutVars>
      </dgm:prSet>
      <dgm:spPr/>
    </dgm:pt>
    <dgm:pt modelId="{90EC09EB-C1E8-4C55-B756-6BAEA130D894}" type="pres">
      <dgm:prSet presAssocID="{27A9E9AB-13B8-4BC8-973D-2BAADBE6C9EC}" presName="sibTrans" presStyleLbl="sibTrans2D1" presStyleIdx="3" presStyleCnt="6"/>
      <dgm:spPr/>
    </dgm:pt>
    <dgm:pt modelId="{A6059BEB-2BE6-4F09-A201-0775DBDD1291}" type="pres">
      <dgm:prSet presAssocID="{AEEC5656-379A-4E43-A837-416CA7243514}" presName="middleNode" presStyleCnt="0"/>
      <dgm:spPr/>
    </dgm:pt>
    <dgm:pt modelId="{BB046963-3F04-4F41-B7EA-9E6A8529CC2C}" type="pres">
      <dgm:prSet presAssocID="{AEEC5656-379A-4E43-A837-416CA7243514}" presName="padding" presStyleLbl="node1" presStyleIdx="3" presStyleCnt="7"/>
      <dgm:spPr/>
    </dgm:pt>
    <dgm:pt modelId="{8ED9862A-BA99-4EF6-AE5E-CA27B5640AC8}" type="pres">
      <dgm:prSet presAssocID="{AEEC5656-379A-4E43-A837-416CA7243514}" presName="shape" presStyleLbl="node1" presStyleIdx="4" presStyleCnt="7" custScaleX="375621" custScaleY="283203" custLinFactNeighborX="19631" custLinFactNeighborY="1843">
        <dgm:presLayoutVars>
          <dgm:bulletEnabled val="1"/>
        </dgm:presLayoutVars>
      </dgm:prSet>
      <dgm:spPr/>
    </dgm:pt>
    <dgm:pt modelId="{65408725-95ED-4930-B69D-65BBB9287807}" type="pres">
      <dgm:prSet presAssocID="{8FAE4F92-1204-407B-96E2-8A6F720FE666}" presName="sibTrans" presStyleLbl="sibTrans2D1" presStyleIdx="4" presStyleCnt="6"/>
      <dgm:spPr/>
    </dgm:pt>
    <dgm:pt modelId="{711B1060-F74A-412B-91FA-4B54EC3CEC64}" type="pres">
      <dgm:prSet presAssocID="{028CB7CF-CAC2-4108-BE3B-209766724804}" presName="middleNode" presStyleCnt="0"/>
      <dgm:spPr/>
    </dgm:pt>
    <dgm:pt modelId="{706ECC3D-15E8-4A10-A83E-DD9F39F269E3}" type="pres">
      <dgm:prSet presAssocID="{028CB7CF-CAC2-4108-BE3B-209766724804}" presName="padding" presStyleLbl="node1" presStyleIdx="4" presStyleCnt="7"/>
      <dgm:spPr/>
    </dgm:pt>
    <dgm:pt modelId="{10CB6894-6402-4F28-B84E-4682D2453807}" type="pres">
      <dgm:prSet presAssocID="{028CB7CF-CAC2-4108-BE3B-209766724804}" presName="shape" presStyleLbl="node1" presStyleIdx="5" presStyleCnt="7" custScaleX="417066" custScaleY="192108">
        <dgm:presLayoutVars>
          <dgm:bulletEnabled val="1"/>
        </dgm:presLayoutVars>
      </dgm:prSet>
      <dgm:spPr/>
    </dgm:pt>
    <dgm:pt modelId="{D9C4B8D1-086E-4C2D-A4C9-30248B39E6D2}" type="pres">
      <dgm:prSet presAssocID="{0C985C59-FAE3-4F18-94E5-6AE9B2FE1103}" presName="sibTrans" presStyleLbl="sibTrans2D1" presStyleIdx="5" presStyleCnt="6"/>
      <dgm:spPr/>
    </dgm:pt>
    <dgm:pt modelId="{40BE7F52-3055-4B9F-9366-9B9AA725505C}" type="pres">
      <dgm:prSet presAssocID="{E0E75CB7-9F62-4A09-B0FA-7527FCC07848}" presName="lastNode" presStyleLbl="node1" presStyleIdx="6" presStyleCnt="7" custScaleX="222971" custScaleY="448287">
        <dgm:presLayoutVars>
          <dgm:bulletEnabled val="1"/>
        </dgm:presLayoutVars>
      </dgm:prSet>
      <dgm:spPr/>
    </dgm:pt>
  </dgm:ptLst>
  <dgm:cxnLst>
    <dgm:cxn modelId="{3F9AB0F4-3725-4B68-B16A-A1B3D595944E}" srcId="{AC20C11C-8E7F-4C46-AFFF-55F59BFD0694}" destId="{D89CAD3D-A555-46D2-90C8-9D78D626A1DF}" srcOrd="3" destOrd="0" parTransId="{0990BB90-F56C-4865-B59D-73CCD1E11B6A}" sibTransId="{27A9E9AB-13B8-4BC8-973D-2BAADBE6C9EC}"/>
    <dgm:cxn modelId="{7B6A9774-C669-41C8-A319-C45C7CDB9649}" srcId="{AC20C11C-8E7F-4C46-AFFF-55F59BFD0694}" destId="{9D08AD4C-8E09-478A-ABA2-E7BC279E3531}" srcOrd="2" destOrd="0" parTransId="{36577E1A-FC25-48F1-84F1-FBAFBEEA9F98}" sibTransId="{FFDD5B0E-911D-43AC-9FEA-71F77B8C98C9}"/>
    <dgm:cxn modelId="{4136B504-6BF0-4816-841F-5F9E5F38E837}" type="presOf" srcId="{99F76EED-E4A4-4542-A394-1A8386727D59}" destId="{59882C5F-F25B-4729-8F09-9554CDA99338}" srcOrd="0" destOrd="0" presId="urn:microsoft.com/office/officeart/2005/8/layout/bProcess2"/>
    <dgm:cxn modelId="{A55947B4-A21A-448A-8A91-DBC86DE29954}" type="presOf" srcId="{FFDD5B0E-911D-43AC-9FEA-71F77B8C98C9}" destId="{C7355D87-E26F-473B-8EAC-965490077891}" srcOrd="0" destOrd="0" presId="urn:microsoft.com/office/officeart/2005/8/layout/bProcess2"/>
    <dgm:cxn modelId="{03619F5C-A065-49D4-9A18-B1F16FE1B07F}" type="presOf" srcId="{E0E75CB7-9F62-4A09-B0FA-7527FCC07848}" destId="{40BE7F52-3055-4B9F-9366-9B9AA725505C}" srcOrd="0" destOrd="0" presId="urn:microsoft.com/office/officeart/2005/8/layout/bProcess2"/>
    <dgm:cxn modelId="{B6E2E5EA-2E9E-41A0-B4EE-4970DC338B78}" type="presOf" srcId="{D89CAD3D-A555-46D2-90C8-9D78D626A1DF}" destId="{A58EDC0B-5E64-46DF-825F-023E4CCE287E}" srcOrd="0" destOrd="0" presId="urn:microsoft.com/office/officeart/2005/8/layout/bProcess2"/>
    <dgm:cxn modelId="{CBBB6F17-E580-4888-97FF-79E234C6F9DF}" type="presOf" srcId="{0C985C59-FAE3-4F18-94E5-6AE9B2FE1103}" destId="{D9C4B8D1-086E-4C2D-A4C9-30248B39E6D2}" srcOrd="0" destOrd="0" presId="urn:microsoft.com/office/officeart/2005/8/layout/bProcess2"/>
    <dgm:cxn modelId="{974D8A0A-0EE9-4BFF-8080-61501A7C63C3}" srcId="{AC20C11C-8E7F-4C46-AFFF-55F59BFD0694}" destId="{028CB7CF-CAC2-4108-BE3B-209766724804}" srcOrd="5" destOrd="0" parTransId="{3F0A8F22-025A-40CB-8FAE-C8199FF256FE}" sibTransId="{0C985C59-FAE3-4F18-94E5-6AE9B2FE1103}"/>
    <dgm:cxn modelId="{D847914F-8322-4AEC-A4A3-77C3178DB808}" srcId="{AC20C11C-8E7F-4C46-AFFF-55F59BFD0694}" destId="{3FFFF85F-69A1-41ED-97BD-36C07E9C187F}" srcOrd="1" destOrd="0" parTransId="{214E938B-F3A8-476A-92D6-38A62958D6B0}" sibTransId="{0AAF1FA4-F702-4594-BF01-22EC4C14E2A6}"/>
    <dgm:cxn modelId="{C5FD326B-5D0F-436E-BC1D-4B6ABA79ADCE}" type="presOf" srcId="{AC20C11C-8E7F-4C46-AFFF-55F59BFD0694}" destId="{685E0866-5AB4-493E-98A4-23272817F344}" srcOrd="0" destOrd="0" presId="urn:microsoft.com/office/officeart/2005/8/layout/bProcess2"/>
    <dgm:cxn modelId="{7C311874-17A5-4538-8CDC-0D3C5606BD35}" srcId="{AC20C11C-8E7F-4C46-AFFF-55F59BFD0694}" destId="{99F76EED-E4A4-4542-A394-1A8386727D59}" srcOrd="0" destOrd="0" parTransId="{6AEEE49A-FF7B-4816-8039-E181E3871103}" sibTransId="{1F379769-D99E-48F4-8459-48EA0D67F3EA}"/>
    <dgm:cxn modelId="{C047A9ED-32E3-453E-8F23-DA23D24BFFF7}" srcId="{AC20C11C-8E7F-4C46-AFFF-55F59BFD0694}" destId="{E0E75CB7-9F62-4A09-B0FA-7527FCC07848}" srcOrd="6" destOrd="0" parTransId="{5C5F7628-C204-4C85-B846-7F3AC3495030}" sibTransId="{C297ACE1-2D3A-4385-B0A6-AB43633F1B4A}"/>
    <dgm:cxn modelId="{411199D9-BC27-4A8A-B07E-379FD35D3165}" type="presOf" srcId="{AEEC5656-379A-4E43-A837-416CA7243514}" destId="{8ED9862A-BA99-4EF6-AE5E-CA27B5640AC8}" srcOrd="0" destOrd="0" presId="urn:microsoft.com/office/officeart/2005/8/layout/bProcess2"/>
    <dgm:cxn modelId="{90D4105E-5DAC-4C0B-9177-1D7DB9576F25}" type="presOf" srcId="{028CB7CF-CAC2-4108-BE3B-209766724804}" destId="{10CB6894-6402-4F28-B84E-4682D2453807}" srcOrd="0" destOrd="0" presId="urn:microsoft.com/office/officeart/2005/8/layout/bProcess2"/>
    <dgm:cxn modelId="{187D5FE5-D61B-4A09-8DF0-99639167C3EE}" type="presOf" srcId="{1F379769-D99E-48F4-8459-48EA0D67F3EA}" destId="{BB44E63F-DD47-4CBA-83CF-08DE946FAC19}" srcOrd="0" destOrd="0" presId="urn:microsoft.com/office/officeart/2005/8/layout/bProcess2"/>
    <dgm:cxn modelId="{03E8E2FA-9789-43DA-956E-BF88B1DBA776}" type="presOf" srcId="{8FAE4F92-1204-407B-96E2-8A6F720FE666}" destId="{65408725-95ED-4930-B69D-65BBB9287807}" srcOrd="0" destOrd="0" presId="urn:microsoft.com/office/officeart/2005/8/layout/bProcess2"/>
    <dgm:cxn modelId="{9C3AF67F-D996-47BD-B4D3-5C41FCAF635E}" srcId="{AC20C11C-8E7F-4C46-AFFF-55F59BFD0694}" destId="{AEEC5656-379A-4E43-A837-416CA7243514}" srcOrd="4" destOrd="0" parTransId="{07FE7859-9273-4990-ADFC-665F837F9932}" sibTransId="{8FAE4F92-1204-407B-96E2-8A6F720FE666}"/>
    <dgm:cxn modelId="{7E0D3F9B-CA70-47CB-9887-918C304E3F49}" type="presOf" srcId="{3FFFF85F-69A1-41ED-97BD-36C07E9C187F}" destId="{80F7F871-A12F-4DB0-9342-16E477FF88D3}" srcOrd="0" destOrd="0" presId="urn:microsoft.com/office/officeart/2005/8/layout/bProcess2"/>
    <dgm:cxn modelId="{D2CEAE58-7453-4F69-94C5-430A90703E98}" type="presOf" srcId="{27A9E9AB-13B8-4BC8-973D-2BAADBE6C9EC}" destId="{90EC09EB-C1E8-4C55-B756-6BAEA130D894}" srcOrd="0" destOrd="0" presId="urn:microsoft.com/office/officeart/2005/8/layout/bProcess2"/>
    <dgm:cxn modelId="{A6D665DC-CA0C-4957-93E4-3A9EE714D393}" type="presOf" srcId="{0AAF1FA4-F702-4594-BF01-22EC4C14E2A6}" destId="{C94A817E-0274-4EE8-BA6D-DD41CDF5C907}" srcOrd="0" destOrd="0" presId="urn:microsoft.com/office/officeart/2005/8/layout/bProcess2"/>
    <dgm:cxn modelId="{A64E0312-4D62-4233-80F5-B9F4FAA28AE8}" type="presOf" srcId="{9D08AD4C-8E09-478A-ABA2-E7BC279E3531}" destId="{4C8AD894-96C7-406F-9D61-00D624A0B20A}" srcOrd="0" destOrd="0" presId="urn:microsoft.com/office/officeart/2005/8/layout/bProcess2"/>
    <dgm:cxn modelId="{2C2D9AE5-2060-48E9-B6AA-0D39E0FB21C6}" type="presParOf" srcId="{685E0866-5AB4-493E-98A4-23272817F344}" destId="{59882C5F-F25B-4729-8F09-9554CDA99338}" srcOrd="0" destOrd="0" presId="urn:microsoft.com/office/officeart/2005/8/layout/bProcess2"/>
    <dgm:cxn modelId="{61D1AB9C-11BA-4EC0-BE39-9D7F6EB653DD}" type="presParOf" srcId="{685E0866-5AB4-493E-98A4-23272817F344}" destId="{BB44E63F-DD47-4CBA-83CF-08DE946FAC19}" srcOrd="1" destOrd="0" presId="urn:microsoft.com/office/officeart/2005/8/layout/bProcess2"/>
    <dgm:cxn modelId="{EA85CCAC-4B00-4DA9-9CAD-C87C117DCFA2}" type="presParOf" srcId="{685E0866-5AB4-493E-98A4-23272817F344}" destId="{B0067F6C-E02F-4A1E-8731-C939820E3DC8}" srcOrd="2" destOrd="0" presId="urn:microsoft.com/office/officeart/2005/8/layout/bProcess2"/>
    <dgm:cxn modelId="{541703A9-BF59-4381-BEBA-1F5FE9D1BA8D}" type="presParOf" srcId="{B0067F6C-E02F-4A1E-8731-C939820E3DC8}" destId="{4A81A7DD-15EF-414A-AAD8-0B3C9700D757}" srcOrd="0" destOrd="0" presId="urn:microsoft.com/office/officeart/2005/8/layout/bProcess2"/>
    <dgm:cxn modelId="{665A41EA-10C9-435F-A8EE-CB67C9FD0348}" type="presParOf" srcId="{B0067F6C-E02F-4A1E-8731-C939820E3DC8}" destId="{80F7F871-A12F-4DB0-9342-16E477FF88D3}" srcOrd="1" destOrd="0" presId="urn:microsoft.com/office/officeart/2005/8/layout/bProcess2"/>
    <dgm:cxn modelId="{31174C33-8179-47AD-B42A-BE5CFA39619B}" type="presParOf" srcId="{685E0866-5AB4-493E-98A4-23272817F344}" destId="{C94A817E-0274-4EE8-BA6D-DD41CDF5C907}" srcOrd="3" destOrd="0" presId="urn:microsoft.com/office/officeart/2005/8/layout/bProcess2"/>
    <dgm:cxn modelId="{F98FB086-110E-447A-B654-4A1CF0B96FE9}" type="presParOf" srcId="{685E0866-5AB4-493E-98A4-23272817F344}" destId="{800B3F0E-A5A6-4F2F-9B0D-6C3324162C17}" srcOrd="4" destOrd="0" presId="urn:microsoft.com/office/officeart/2005/8/layout/bProcess2"/>
    <dgm:cxn modelId="{EC6D457A-7448-4DED-BE1B-56DAF272B256}" type="presParOf" srcId="{800B3F0E-A5A6-4F2F-9B0D-6C3324162C17}" destId="{464297B7-CAFB-4F58-8698-760051AA11FB}" srcOrd="0" destOrd="0" presId="urn:microsoft.com/office/officeart/2005/8/layout/bProcess2"/>
    <dgm:cxn modelId="{0C802681-E32A-46E3-BF50-908BA8325361}" type="presParOf" srcId="{800B3F0E-A5A6-4F2F-9B0D-6C3324162C17}" destId="{4C8AD894-96C7-406F-9D61-00D624A0B20A}" srcOrd="1" destOrd="0" presId="urn:microsoft.com/office/officeart/2005/8/layout/bProcess2"/>
    <dgm:cxn modelId="{9F4447D6-30EA-49BA-998A-EC6052990BB2}" type="presParOf" srcId="{685E0866-5AB4-493E-98A4-23272817F344}" destId="{C7355D87-E26F-473B-8EAC-965490077891}" srcOrd="5" destOrd="0" presId="urn:microsoft.com/office/officeart/2005/8/layout/bProcess2"/>
    <dgm:cxn modelId="{3C76C62D-7F48-43A6-B6EF-4631351BB9A5}" type="presParOf" srcId="{685E0866-5AB4-493E-98A4-23272817F344}" destId="{92F121AE-4083-4D01-8D9F-E4718F3C5DBC}" srcOrd="6" destOrd="0" presId="urn:microsoft.com/office/officeart/2005/8/layout/bProcess2"/>
    <dgm:cxn modelId="{2B15605D-BD88-4B03-A612-7BF2B2B13053}" type="presParOf" srcId="{92F121AE-4083-4D01-8D9F-E4718F3C5DBC}" destId="{5D47BA1F-A12B-4A9F-9EA4-839FD6B166AC}" srcOrd="0" destOrd="0" presId="urn:microsoft.com/office/officeart/2005/8/layout/bProcess2"/>
    <dgm:cxn modelId="{C8998838-B716-488D-ACC4-75C23EDC4CC4}" type="presParOf" srcId="{92F121AE-4083-4D01-8D9F-E4718F3C5DBC}" destId="{A58EDC0B-5E64-46DF-825F-023E4CCE287E}" srcOrd="1" destOrd="0" presId="urn:microsoft.com/office/officeart/2005/8/layout/bProcess2"/>
    <dgm:cxn modelId="{3768EF45-84C3-44D8-8517-4F184CBE4104}" type="presParOf" srcId="{685E0866-5AB4-493E-98A4-23272817F344}" destId="{90EC09EB-C1E8-4C55-B756-6BAEA130D894}" srcOrd="7" destOrd="0" presId="urn:microsoft.com/office/officeart/2005/8/layout/bProcess2"/>
    <dgm:cxn modelId="{C4DF8C89-8FD1-44B7-BCC6-0F7A954E0F19}" type="presParOf" srcId="{685E0866-5AB4-493E-98A4-23272817F344}" destId="{A6059BEB-2BE6-4F09-A201-0775DBDD1291}" srcOrd="8" destOrd="0" presId="urn:microsoft.com/office/officeart/2005/8/layout/bProcess2"/>
    <dgm:cxn modelId="{93D4631A-8D87-4DE5-945A-022B8ED934C5}" type="presParOf" srcId="{A6059BEB-2BE6-4F09-A201-0775DBDD1291}" destId="{BB046963-3F04-4F41-B7EA-9E6A8529CC2C}" srcOrd="0" destOrd="0" presId="urn:microsoft.com/office/officeart/2005/8/layout/bProcess2"/>
    <dgm:cxn modelId="{E447C520-830B-4116-A5C6-4B6BA0963514}" type="presParOf" srcId="{A6059BEB-2BE6-4F09-A201-0775DBDD1291}" destId="{8ED9862A-BA99-4EF6-AE5E-CA27B5640AC8}" srcOrd="1" destOrd="0" presId="urn:microsoft.com/office/officeart/2005/8/layout/bProcess2"/>
    <dgm:cxn modelId="{92346A86-1A20-4D56-9E82-95631A6FA1EE}" type="presParOf" srcId="{685E0866-5AB4-493E-98A4-23272817F344}" destId="{65408725-95ED-4930-B69D-65BBB9287807}" srcOrd="9" destOrd="0" presId="urn:microsoft.com/office/officeart/2005/8/layout/bProcess2"/>
    <dgm:cxn modelId="{87012925-7537-48A1-A82A-95D9A4499264}" type="presParOf" srcId="{685E0866-5AB4-493E-98A4-23272817F344}" destId="{711B1060-F74A-412B-91FA-4B54EC3CEC64}" srcOrd="10" destOrd="0" presId="urn:microsoft.com/office/officeart/2005/8/layout/bProcess2"/>
    <dgm:cxn modelId="{5EBB72F5-53A7-47FB-854E-2568C952F148}" type="presParOf" srcId="{711B1060-F74A-412B-91FA-4B54EC3CEC64}" destId="{706ECC3D-15E8-4A10-A83E-DD9F39F269E3}" srcOrd="0" destOrd="0" presId="urn:microsoft.com/office/officeart/2005/8/layout/bProcess2"/>
    <dgm:cxn modelId="{C99CD6FC-A312-4BE1-8E47-D3AC9CCA70ED}" type="presParOf" srcId="{711B1060-F74A-412B-91FA-4B54EC3CEC64}" destId="{10CB6894-6402-4F28-B84E-4682D2453807}" srcOrd="1" destOrd="0" presId="urn:microsoft.com/office/officeart/2005/8/layout/bProcess2"/>
    <dgm:cxn modelId="{A3AE083C-2E28-4054-B639-98132A5FBEE8}" type="presParOf" srcId="{685E0866-5AB4-493E-98A4-23272817F344}" destId="{D9C4B8D1-086E-4C2D-A4C9-30248B39E6D2}" srcOrd="11" destOrd="0" presId="urn:microsoft.com/office/officeart/2005/8/layout/bProcess2"/>
    <dgm:cxn modelId="{9494E202-5AC3-478B-AF99-0987BBEBE940}" type="presParOf" srcId="{685E0866-5AB4-493E-98A4-23272817F344}" destId="{40BE7F52-3055-4B9F-9366-9B9AA725505C}" srcOrd="12" destOrd="0" presId="urn:microsoft.com/office/officeart/2005/8/layout/b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3E50E92-439C-42F6-9133-77AD860E2E74}" type="doc">
      <dgm:prSet loTypeId="urn:microsoft.com/office/officeart/2009/layout/CirclePictureHierarchy" loCatId="hierarchy" qsTypeId="urn:microsoft.com/office/officeart/2005/8/quickstyle/simple1" qsCatId="simple" csTypeId="urn:microsoft.com/office/officeart/2005/8/colors/colorful3" csCatId="colorful" phldr="1"/>
      <dgm:spPr/>
      <dgm:t>
        <a:bodyPr/>
        <a:lstStyle/>
        <a:p>
          <a:endParaRPr lang="ru-RU"/>
        </a:p>
      </dgm:t>
    </dgm:pt>
    <dgm:pt modelId="{0CEF788C-B7F4-435A-8344-186B510AAD47}">
      <dgm:prSet phldrT="[Текст]"/>
      <dgm:spPr/>
      <dgm:t>
        <a:bodyPr/>
        <a:lstStyle/>
        <a:p>
          <a:r>
            <a:rPr lang="ru-RU" dirty="0"/>
            <a:t>МЕТОДЫ АНАЛИЗА</a:t>
          </a:r>
        </a:p>
      </dgm:t>
    </dgm:pt>
    <dgm:pt modelId="{A0658322-A654-45AE-ACF8-4BCA88897529}" type="parTrans" cxnId="{9AF60FC7-4056-4669-B071-5CE24D304D02}">
      <dgm:prSet/>
      <dgm:spPr/>
      <dgm:t>
        <a:bodyPr/>
        <a:lstStyle/>
        <a:p>
          <a:endParaRPr lang="ru-RU"/>
        </a:p>
      </dgm:t>
    </dgm:pt>
    <dgm:pt modelId="{E3CBCA44-54EC-4C03-A816-9D7BA9DF4EFB}" type="sibTrans" cxnId="{9AF60FC7-4056-4669-B071-5CE24D304D02}">
      <dgm:prSet/>
      <dgm:spPr/>
      <dgm:t>
        <a:bodyPr/>
        <a:lstStyle/>
        <a:p>
          <a:endParaRPr lang="ru-RU"/>
        </a:p>
      </dgm:t>
    </dgm:pt>
    <dgm:pt modelId="{126DB1D9-B385-4D3F-9233-0184E865164A}">
      <dgm:prSet phldrT="[Текст]"/>
      <dgm:spPr/>
      <dgm:t>
        <a:bodyPr/>
        <a:lstStyle/>
        <a:p>
          <a:r>
            <a:rPr lang="ru-RU" dirty="0"/>
            <a:t>Качественные</a:t>
          </a:r>
        </a:p>
      </dgm:t>
    </dgm:pt>
    <dgm:pt modelId="{39FE94AD-C5C1-409A-9595-0E0CE67AA396}" type="parTrans" cxnId="{D549F290-2A68-47B4-908C-B2A511B791D2}">
      <dgm:prSet/>
      <dgm:spPr/>
      <dgm:t>
        <a:bodyPr/>
        <a:lstStyle/>
        <a:p>
          <a:endParaRPr lang="ru-RU"/>
        </a:p>
      </dgm:t>
    </dgm:pt>
    <dgm:pt modelId="{A5B600AA-2A6D-413F-BD59-2905CE6E0A2D}" type="sibTrans" cxnId="{D549F290-2A68-47B4-908C-B2A511B791D2}">
      <dgm:prSet/>
      <dgm:spPr/>
      <dgm:t>
        <a:bodyPr/>
        <a:lstStyle/>
        <a:p>
          <a:endParaRPr lang="ru-RU"/>
        </a:p>
      </dgm:t>
    </dgm:pt>
    <dgm:pt modelId="{6FB1E4AB-CA94-4512-8259-448C03764B7D}">
      <dgm:prSet phldrT="[Текст]"/>
      <dgm:spPr/>
      <dgm:t>
        <a:bodyPr/>
        <a:lstStyle/>
        <a:p>
          <a:r>
            <a:rPr lang="ru-RU" dirty="0"/>
            <a:t>кодирование</a:t>
          </a:r>
        </a:p>
      </dgm:t>
    </dgm:pt>
    <dgm:pt modelId="{A1B5DF80-D94B-4C1F-B665-91545AFEA4B7}" type="parTrans" cxnId="{65DF8E2E-C545-434C-B548-C99EBD2EDAB8}">
      <dgm:prSet/>
      <dgm:spPr/>
      <dgm:t>
        <a:bodyPr/>
        <a:lstStyle/>
        <a:p>
          <a:endParaRPr lang="ru-RU"/>
        </a:p>
      </dgm:t>
    </dgm:pt>
    <dgm:pt modelId="{AA472AC7-4901-4958-ACF7-C579BEA45682}" type="sibTrans" cxnId="{65DF8E2E-C545-434C-B548-C99EBD2EDAB8}">
      <dgm:prSet/>
      <dgm:spPr/>
      <dgm:t>
        <a:bodyPr/>
        <a:lstStyle/>
        <a:p>
          <a:endParaRPr lang="ru-RU"/>
        </a:p>
      </dgm:t>
    </dgm:pt>
    <dgm:pt modelId="{DBB561D9-A7E3-4111-A5F1-AF2B6A8F88FE}">
      <dgm:prSet phldrT="[Текст]"/>
      <dgm:spPr/>
      <dgm:t>
        <a:bodyPr/>
        <a:lstStyle/>
        <a:p>
          <a:r>
            <a:rPr lang="ru-RU" dirty="0"/>
            <a:t>представление</a:t>
          </a:r>
        </a:p>
      </dgm:t>
    </dgm:pt>
    <dgm:pt modelId="{3DD5506D-38BB-4EEE-96B0-D38CD53104A7}" type="parTrans" cxnId="{4DBC3180-2A03-4DCC-BB92-13F539B4AA3E}">
      <dgm:prSet/>
      <dgm:spPr/>
      <dgm:t>
        <a:bodyPr/>
        <a:lstStyle/>
        <a:p>
          <a:endParaRPr lang="ru-RU"/>
        </a:p>
      </dgm:t>
    </dgm:pt>
    <dgm:pt modelId="{EE9B0A0A-BD5B-4B20-8772-96205E7C7F68}" type="sibTrans" cxnId="{4DBC3180-2A03-4DCC-BB92-13F539B4AA3E}">
      <dgm:prSet/>
      <dgm:spPr/>
      <dgm:t>
        <a:bodyPr/>
        <a:lstStyle/>
        <a:p>
          <a:endParaRPr lang="ru-RU"/>
        </a:p>
      </dgm:t>
    </dgm:pt>
    <dgm:pt modelId="{B71FF96F-5C11-4136-B2C1-06F36536E1A9}">
      <dgm:prSet phldrT="[Текст]"/>
      <dgm:spPr/>
      <dgm:t>
        <a:bodyPr/>
        <a:lstStyle/>
        <a:p>
          <a:r>
            <a:rPr lang="ru-RU" dirty="0"/>
            <a:t>Количественные</a:t>
          </a:r>
        </a:p>
      </dgm:t>
    </dgm:pt>
    <dgm:pt modelId="{D9A11420-2506-410E-ACF2-8F02E514ADAF}" type="parTrans" cxnId="{767AFA4A-EE44-43B7-853E-9E8CFA2FEE9B}">
      <dgm:prSet/>
      <dgm:spPr/>
      <dgm:t>
        <a:bodyPr/>
        <a:lstStyle/>
        <a:p>
          <a:endParaRPr lang="ru-RU"/>
        </a:p>
      </dgm:t>
    </dgm:pt>
    <dgm:pt modelId="{CB791A05-6FDF-4AF1-A40E-ADAB5B31B4AC}" type="sibTrans" cxnId="{767AFA4A-EE44-43B7-853E-9E8CFA2FEE9B}">
      <dgm:prSet/>
      <dgm:spPr/>
      <dgm:t>
        <a:bodyPr/>
        <a:lstStyle/>
        <a:p>
          <a:endParaRPr lang="ru-RU"/>
        </a:p>
      </dgm:t>
    </dgm:pt>
    <dgm:pt modelId="{48448D99-FFD0-400B-999A-0816197B9667}">
      <dgm:prSet phldrT="[Текст]"/>
      <dgm:spPr/>
      <dgm:t>
        <a:bodyPr/>
        <a:lstStyle/>
        <a:p>
          <a:r>
            <a:rPr lang="ru-RU" dirty="0"/>
            <a:t>описание</a:t>
          </a:r>
        </a:p>
      </dgm:t>
    </dgm:pt>
    <dgm:pt modelId="{74012DA0-06F7-4B5E-85A4-CFC34CA7392B}" type="parTrans" cxnId="{F31116DB-9620-4B8A-8FAE-3D33C4EB0F91}">
      <dgm:prSet/>
      <dgm:spPr/>
      <dgm:t>
        <a:bodyPr/>
        <a:lstStyle/>
        <a:p>
          <a:endParaRPr lang="ru-RU"/>
        </a:p>
      </dgm:t>
    </dgm:pt>
    <dgm:pt modelId="{0D0E6A03-311F-4434-9A4D-9C2D3ECAA974}" type="sibTrans" cxnId="{F31116DB-9620-4B8A-8FAE-3D33C4EB0F91}">
      <dgm:prSet/>
      <dgm:spPr/>
      <dgm:t>
        <a:bodyPr/>
        <a:lstStyle/>
        <a:p>
          <a:endParaRPr lang="ru-RU"/>
        </a:p>
      </dgm:t>
    </dgm:pt>
    <dgm:pt modelId="{06B4089A-F959-4016-97B9-C7DDADBCC255}">
      <dgm:prSet/>
      <dgm:spPr/>
      <dgm:t>
        <a:bodyPr/>
        <a:lstStyle/>
        <a:p>
          <a:r>
            <a:rPr lang="ru-RU" dirty="0"/>
            <a:t>вывод</a:t>
          </a:r>
        </a:p>
      </dgm:t>
    </dgm:pt>
    <dgm:pt modelId="{34ED3860-DAFA-4C31-B8FB-AF68400B2574}" type="parTrans" cxnId="{FE4B207B-4689-43D8-9F87-3AADBD621955}">
      <dgm:prSet/>
      <dgm:spPr/>
      <dgm:t>
        <a:bodyPr/>
        <a:lstStyle/>
        <a:p>
          <a:endParaRPr lang="ru-RU"/>
        </a:p>
      </dgm:t>
    </dgm:pt>
    <dgm:pt modelId="{A401F3D7-6629-4C8A-B167-8717A2FFF750}" type="sibTrans" cxnId="{FE4B207B-4689-43D8-9F87-3AADBD621955}">
      <dgm:prSet/>
      <dgm:spPr/>
      <dgm:t>
        <a:bodyPr/>
        <a:lstStyle/>
        <a:p>
          <a:endParaRPr lang="ru-RU"/>
        </a:p>
      </dgm:t>
    </dgm:pt>
    <dgm:pt modelId="{F0EBC513-8430-4656-8667-C3C0A57F0151}" type="pres">
      <dgm:prSet presAssocID="{03E50E92-439C-42F6-9133-77AD860E2E74}" presName="hierChild1" presStyleCnt="0">
        <dgm:presLayoutVars>
          <dgm:chPref val="1"/>
          <dgm:dir/>
          <dgm:animOne val="branch"/>
          <dgm:animLvl val="lvl"/>
          <dgm:resizeHandles/>
        </dgm:presLayoutVars>
      </dgm:prSet>
      <dgm:spPr/>
    </dgm:pt>
    <dgm:pt modelId="{A5EC6F33-FCC1-4218-BF7C-143E1DC336EA}" type="pres">
      <dgm:prSet presAssocID="{0CEF788C-B7F4-435A-8344-186B510AAD47}" presName="hierRoot1" presStyleCnt="0"/>
      <dgm:spPr/>
    </dgm:pt>
    <dgm:pt modelId="{67DE6332-8E47-45DF-A77D-9F7C9D84E5C7}" type="pres">
      <dgm:prSet presAssocID="{0CEF788C-B7F4-435A-8344-186B510AAD47}" presName="composite" presStyleCnt="0"/>
      <dgm:spPr/>
    </dgm:pt>
    <dgm:pt modelId="{8DDEAB1F-DEFC-42E8-A40A-F8E90ECD50A7}" type="pres">
      <dgm:prSet presAssocID="{0CEF788C-B7F4-435A-8344-186B510AAD47}" presName="image" presStyleLbl="node0" presStyleIdx="0" presStyleCnt="1"/>
      <dgm:spPr/>
    </dgm:pt>
    <dgm:pt modelId="{AD9D5CB7-17DE-4200-B114-B97CEB382F68}" type="pres">
      <dgm:prSet presAssocID="{0CEF788C-B7F4-435A-8344-186B510AAD47}" presName="text" presStyleLbl="revTx" presStyleIdx="0" presStyleCnt="7">
        <dgm:presLayoutVars>
          <dgm:chPref val="3"/>
        </dgm:presLayoutVars>
      </dgm:prSet>
      <dgm:spPr/>
    </dgm:pt>
    <dgm:pt modelId="{F713D3B7-BF3A-40A6-822A-4F306BE01EC8}" type="pres">
      <dgm:prSet presAssocID="{0CEF788C-B7F4-435A-8344-186B510AAD47}" presName="hierChild2" presStyleCnt="0"/>
      <dgm:spPr/>
    </dgm:pt>
    <dgm:pt modelId="{004D3126-DCB5-4695-9A50-7A847B994AD1}" type="pres">
      <dgm:prSet presAssocID="{39FE94AD-C5C1-409A-9595-0E0CE67AA396}" presName="Name10" presStyleLbl="parChTrans1D2" presStyleIdx="0" presStyleCnt="2"/>
      <dgm:spPr/>
    </dgm:pt>
    <dgm:pt modelId="{1C0EF6C7-49F4-40C6-809A-B197AE8435B8}" type="pres">
      <dgm:prSet presAssocID="{126DB1D9-B385-4D3F-9233-0184E865164A}" presName="hierRoot2" presStyleCnt="0"/>
      <dgm:spPr/>
    </dgm:pt>
    <dgm:pt modelId="{D4A5D811-5592-4663-BD16-95BC749B36ED}" type="pres">
      <dgm:prSet presAssocID="{126DB1D9-B385-4D3F-9233-0184E865164A}" presName="composite2" presStyleCnt="0"/>
      <dgm:spPr/>
    </dgm:pt>
    <dgm:pt modelId="{6805F13B-F31F-4E17-B75C-850D1A494128}" type="pres">
      <dgm:prSet presAssocID="{126DB1D9-B385-4D3F-9233-0184E865164A}" presName="image2" presStyleLbl="node2" presStyleIdx="0" presStyleCnt="2"/>
      <dgm:spPr/>
    </dgm:pt>
    <dgm:pt modelId="{3FDCB0C9-E1FA-4C26-9855-854086EE8374}" type="pres">
      <dgm:prSet presAssocID="{126DB1D9-B385-4D3F-9233-0184E865164A}" presName="text2" presStyleLbl="revTx" presStyleIdx="1" presStyleCnt="7">
        <dgm:presLayoutVars>
          <dgm:chPref val="3"/>
        </dgm:presLayoutVars>
      </dgm:prSet>
      <dgm:spPr/>
    </dgm:pt>
    <dgm:pt modelId="{FF8D2A1D-E4B7-454F-B69A-CF6194DF9DCB}" type="pres">
      <dgm:prSet presAssocID="{126DB1D9-B385-4D3F-9233-0184E865164A}" presName="hierChild3" presStyleCnt="0"/>
      <dgm:spPr/>
    </dgm:pt>
    <dgm:pt modelId="{B29A3000-A931-4721-A05A-3A5D8F7F7CFC}" type="pres">
      <dgm:prSet presAssocID="{A1B5DF80-D94B-4C1F-B665-91545AFEA4B7}" presName="Name17" presStyleLbl="parChTrans1D3" presStyleIdx="0" presStyleCnt="4"/>
      <dgm:spPr/>
    </dgm:pt>
    <dgm:pt modelId="{D8590179-7220-4B38-86AB-74D6EB900A0B}" type="pres">
      <dgm:prSet presAssocID="{6FB1E4AB-CA94-4512-8259-448C03764B7D}" presName="hierRoot3" presStyleCnt="0"/>
      <dgm:spPr/>
    </dgm:pt>
    <dgm:pt modelId="{FCF5287A-C131-4235-ACA0-09F61165E8CE}" type="pres">
      <dgm:prSet presAssocID="{6FB1E4AB-CA94-4512-8259-448C03764B7D}" presName="composite3" presStyleCnt="0"/>
      <dgm:spPr/>
    </dgm:pt>
    <dgm:pt modelId="{A0F8B32F-C74A-4D78-9ED6-FF8A1270B968}" type="pres">
      <dgm:prSet presAssocID="{6FB1E4AB-CA94-4512-8259-448C03764B7D}" presName="image3" presStyleLbl="node3" presStyleIdx="0" presStyleCnt="4"/>
      <dgm:spPr/>
    </dgm:pt>
    <dgm:pt modelId="{7354CBA1-A099-485F-9328-B826CE837374}" type="pres">
      <dgm:prSet presAssocID="{6FB1E4AB-CA94-4512-8259-448C03764B7D}" presName="text3" presStyleLbl="revTx" presStyleIdx="2" presStyleCnt="7">
        <dgm:presLayoutVars>
          <dgm:chPref val="3"/>
        </dgm:presLayoutVars>
      </dgm:prSet>
      <dgm:spPr/>
    </dgm:pt>
    <dgm:pt modelId="{A6477FFF-4BD9-458B-99A8-1742197E7922}" type="pres">
      <dgm:prSet presAssocID="{6FB1E4AB-CA94-4512-8259-448C03764B7D}" presName="hierChild4" presStyleCnt="0"/>
      <dgm:spPr/>
    </dgm:pt>
    <dgm:pt modelId="{CC943ABF-AC94-4AD0-879C-BDCFE3A21B15}" type="pres">
      <dgm:prSet presAssocID="{3DD5506D-38BB-4EEE-96B0-D38CD53104A7}" presName="Name17" presStyleLbl="parChTrans1D3" presStyleIdx="1" presStyleCnt="4"/>
      <dgm:spPr/>
    </dgm:pt>
    <dgm:pt modelId="{97716EEF-91F5-4F86-953E-F51B2E39904F}" type="pres">
      <dgm:prSet presAssocID="{DBB561D9-A7E3-4111-A5F1-AF2B6A8F88FE}" presName="hierRoot3" presStyleCnt="0"/>
      <dgm:spPr/>
    </dgm:pt>
    <dgm:pt modelId="{F15501B0-ED2A-4DAF-AA6F-8FD4A82A5BF5}" type="pres">
      <dgm:prSet presAssocID="{DBB561D9-A7E3-4111-A5F1-AF2B6A8F88FE}" presName="composite3" presStyleCnt="0"/>
      <dgm:spPr/>
    </dgm:pt>
    <dgm:pt modelId="{F21C009D-5501-45F5-9646-88DF0B7E2CF2}" type="pres">
      <dgm:prSet presAssocID="{DBB561D9-A7E3-4111-A5F1-AF2B6A8F88FE}" presName="image3" presStyleLbl="node3" presStyleIdx="1" presStyleCnt="4"/>
      <dgm:spPr/>
    </dgm:pt>
    <dgm:pt modelId="{3C6A0F88-6F2C-4EB7-9EF7-14AC27D8028D}" type="pres">
      <dgm:prSet presAssocID="{DBB561D9-A7E3-4111-A5F1-AF2B6A8F88FE}" presName="text3" presStyleLbl="revTx" presStyleIdx="3" presStyleCnt="7">
        <dgm:presLayoutVars>
          <dgm:chPref val="3"/>
        </dgm:presLayoutVars>
      </dgm:prSet>
      <dgm:spPr/>
    </dgm:pt>
    <dgm:pt modelId="{8CF98032-A8E2-4793-AC1C-9B56498A193C}" type="pres">
      <dgm:prSet presAssocID="{DBB561D9-A7E3-4111-A5F1-AF2B6A8F88FE}" presName="hierChild4" presStyleCnt="0"/>
      <dgm:spPr/>
    </dgm:pt>
    <dgm:pt modelId="{A6714D40-1B32-47F7-95CD-ABEA39ECD33A}" type="pres">
      <dgm:prSet presAssocID="{D9A11420-2506-410E-ACF2-8F02E514ADAF}" presName="Name10" presStyleLbl="parChTrans1D2" presStyleIdx="1" presStyleCnt="2"/>
      <dgm:spPr/>
    </dgm:pt>
    <dgm:pt modelId="{7E9A7E75-AF65-4924-B4F5-47CD7EADF9D8}" type="pres">
      <dgm:prSet presAssocID="{B71FF96F-5C11-4136-B2C1-06F36536E1A9}" presName="hierRoot2" presStyleCnt="0"/>
      <dgm:spPr/>
    </dgm:pt>
    <dgm:pt modelId="{632A1BA5-22E8-4B1C-ACAB-F5F58C59EB2C}" type="pres">
      <dgm:prSet presAssocID="{B71FF96F-5C11-4136-B2C1-06F36536E1A9}" presName="composite2" presStyleCnt="0"/>
      <dgm:spPr/>
    </dgm:pt>
    <dgm:pt modelId="{06CA2159-11CB-4E6D-9FD8-F55D72D5F734}" type="pres">
      <dgm:prSet presAssocID="{B71FF96F-5C11-4136-B2C1-06F36536E1A9}" presName="image2" presStyleLbl="node2" presStyleIdx="1" presStyleCnt="2"/>
      <dgm:spPr/>
    </dgm:pt>
    <dgm:pt modelId="{FF0DA5C9-FA35-4744-AE64-7AC3C852E057}" type="pres">
      <dgm:prSet presAssocID="{B71FF96F-5C11-4136-B2C1-06F36536E1A9}" presName="text2" presStyleLbl="revTx" presStyleIdx="4" presStyleCnt="7">
        <dgm:presLayoutVars>
          <dgm:chPref val="3"/>
        </dgm:presLayoutVars>
      </dgm:prSet>
      <dgm:spPr/>
    </dgm:pt>
    <dgm:pt modelId="{EB72F7CB-8403-4E63-8E9E-5D2889426AF5}" type="pres">
      <dgm:prSet presAssocID="{B71FF96F-5C11-4136-B2C1-06F36536E1A9}" presName="hierChild3" presStyleCnt="0"/>
      <dgm:spPr/>
    </dgm:pt>
    <dgm:pt modelId="{A8B86A08-5ED1-4E8B-8053-089076683746}" type="pres">
      <dgm:prSet presAssocID="{74012DA0-06F7-4B5E-85A4-CFC34CA7392B}" presName="Name17" presStyleLbl="parChTrans1D3" presStyleIdx="2" presStyleCnt="4"/>
      <dgm:spPr/>
    </dgm:pt>
    <dgm:pt modelId="{009F301C-EA8D-4E91-A765-2BFAB0893D9B}" type="pres">
      <dgm:prSet presAssocID="{48448D99-FFD0-400B-999A-0816197B9667}" presName="hierRoot3" presStyleCnt="0"/>
      <dgm:spPr/>
    </dgm:pt>
    <dgm:pt modelId="{24D91E8A-BE34-4E5C-AAD7-EE7777416471}" type="pres">
      <dgm:prSet presAssocID="{48448D99-FFD0-400B-999A-0816197B9667}" presName="composite3" presStyleCnt="0"/>
      <dgm:spPr/>
    </dgm:pt>
    <dgm:pt modelId="{DFB74A37-C4DD-44A7-B11B-3089A698EA96}" type="pres">
      <dgm:prSet presAssocID="{48448D99-FFD0-400B-999A-0816197B9667}" presName="image3" presStyleLbl="node3" presStyleIdx="2" presStyleCnt="4"/>
      <dgm:spPr/>
    </dgm:pt>
    <dgm:pt modelId="{579429BF-313C-410D-9A75-BFBE7D0EE1C3}" type="pres">
      <dgm:prSet presAssocID="{48448D99-FFD0-400B-999A-0816197B9667}" presName="text3" presStyleLbl="revTx" presStyleIdx="5" presStyleCnt="7">
        <dgm:presLayoutVars>
          <dgm:chPref val="3"/>
        </dgm:presLayoutVars>
      </dgm:prSet>
      <dgm:spPr/>
    </dgm:pt>
    <dgm:pt modelId="{584C1B0F-D0E5-46C4-B7B3-46C3CF5233EE}" type="pres">
      <dgm:prSet presAssocID="{48448D99-FFD0-400B-999A-0816197B9667}" presName="hierChild4" presStyleCnt="0"/>
      <dgm:spPr/>
    </dgm:pt>
    <dgm:pt modelId="{5BC71E48-6522-40D4-958A-E3640B25C8EC}" type="pres">
      <dgm:prSet presAssocID="{34ED3860-DAFA-4C31-B8FB-AF68400B2574}" presName="Name17" presStyleLbl="parChTrans1D3" presStyleIdx="3" presStyleCnt="4"/>
      <dgm:spPr/>
    </dgm:pt>
    <dgm:pt modelId="{F2E5FED8-3CCB-4261-8DAE-C01E08B91E23}" type="pres">
      <dgm:prSet presAssocID="{06B4089A-F959-4016-97B9-C7DDADBCC255}" presName="hierRoot3" presStyleCnt="0"/>
      <dgm:spPr/>
    </dgm:pt>
    <dgm:pt modelId="{F12B0DF2-44F2-4908-9C32-7E84097C06F6}" type="pres">
      <dgm:prSet presAssocID="{06B4089A-F959-4016-97B9-C7DDADBCC255}" presName="composite3" presStyleCnt="0"/>
      <dgm:spPr/>
    </dgm:pt>
    <dgm:pt modelId="{27449583-4C9A-43D4-993C-34B78D1CC3D6}" type="pres">
      <dgm:prSet presAssocID="{06B4089A-F959-4016-97B9-C7DDADBCC255}" presName="image3" presStyleLbl="node3" presStyleIdx="3" presStyleCnt="4"/>
      <dgm:spPr/>
    </dgm:pt>
    <dgm:pt modelId="{ACEDFA8B-39CA-437D-A326-290FECAE78C3}" type="pres">
      <dgm:prSet presAssocID="{06B4089A-F959-4016-97B9-C7DDADBCC255}" presName="text3" presStyleLbl="revTx" presStyleIdx="6" presStyleCnt="7">
        <dgm:presLayoutVars>
          <dgm:chPref val="3"/>
        </dgm:presLayoutVars>
      </dgm:prSet>
      <dgm:spPr/>
    </dgm:pt>
    <dgm:pt modelId="{75A2AD9C-31E7-4840-8E1D-F6CB0A9CE1B5}" type="pres">
      <dgm:prSet presAssocID="{06B4089A-F959-4016-97B9-C7DDADBCC255}" presName="hierChild4" presStyleCnt="0"/>
      <dgm:spPr/>
    </dgm:pt>
  </dgm:ptLst>
  <dgm:cxnLst>
    <dgm:cxn modelId="{18D86F7F-106A-4F43-A065-E193E3DCC2A5}" type="presOf" srcId="{6FB1E4AB-CA94-4512-8259-448C03764B7D}" destId="{7354CBA1-A099-485F-9328-B826CE837374}" srcOrd="0" destOrd="0" presId="urn:microsoft.com/office/officeart/2009/layout/CirclePictureHierarchy"/>
    <dgm:cxn modelId="{112174CF-14CD-4A5A-82F2-29D91CED4170}" type="presOf" srcId="{B71FF96F-5C11-4136-B2C1-06F36536E1A9}" destId="{FF0DA5C9-FA35-4744-AE64-7AC3C852E057}" srcOrd="0" destOrd="0" presId="urn:microsoft.com/office/officeart/2009/layout/CirclePictureHierarchy"/>
    <dgm:cxn modelId="{3E71E0F5-4542-4CCA-ADB2-2E482044A4BE}" type="presOf" srcId="{0CEF788C-B7F4-435A-8344-186B510AAD47}" destId="{AD9D5CB7-17DE-4200-B114-B97CEB382F68}" srcOrd="0" destOrd="0" presId="urn:microsoft.com/office/officeart/2009/layout/CirclePictureHierarchy"/>
    <dgm:cxn modelId="{603608D4-3569-4452-98D8-049B494719EE}" type="presOf" srcId="{126DB1D9-B385-4D3F-9233-0184E865164A}" destId="{3FDCB0C9-E1FA-4C26-9855-854086EE8374}" srcOrd="0" destOrd="0" presId="urn:microsoft.com/office/officeart/2009/layout/CirclePictureHierarchy"/>
    <dgm:cxn modelId="{031C2104-DD2A-49B7-A4CF-D2FAF47D7039}" type="presOf" srcId="{74012DA0-06F7-4B5E-85A4-CFC34CA7392B}" destId="{A8B86A08-5ED1-4E8B-8053-089076683746}" srcOrd="0" destOrd="0" presId="urn:microsoft.com/office/officeart/2009/layout/CirclePictureHierarchy"/>
    <dgm:cxn modelId="{734820F3-09AF-41FB-A679-83CB47285D82}" type="presOf" srcId="{DBB561D9-A7E3-4111-A5F1-AF2B6A8F88FE}" destId="{3C6A0F88-6F2C-4EB7-9EF7-14AC27D8028D}" srcOrd="0" destOrd="0" presId="urn:microsoft.com/office/officeart/2009/layout/CirclePictureHierarchy"/>
    <dgm:cxn modelId="{6CF8701E-07CF-4E66-A1A1-7921E495AF04}" type="presOf" srcId="{06B4089A-F959-4016-97B9-C7DDADBCC255}" destId="{ACEDFA8B-39CA-437D-A326-290FECAE78C3}" srcOrd="0" destOrd="0" presId="urn:microsoft.com/office/officeart/2009/layout/CirclePictureHierarchy"/>
    <dgm:cxn modelId="{579C6E7C-9140-4F1A-8C43-BC45BCB0FC48}" type="presOf" srcId="{03E50E92-439C-42F6-9133-77AD860E2E74}" destId="{F0EBC513-8430-4656-8667-C3C0A57F0151}" srcOrd="0" destOrd="0" presId="urn:microsoft.com/office/officeart/2009/layout/CirclePictureHierarchy"/>
    <dgm:cxn modelId="{007BC95B-777D-46E0-9592-922A52884E88}" type="presOf" srcId="{34ED3860-DAFA-4C31-B8FB-AF68400B2574}" destId="{5BC71E48-6522-40D4-958A-E3640B25C8EC}" srcOrd="0" destOrd="0" presId="urn:microsoft.com/office/officeart/2009/layout/CirclePictureHierarchy"/>
    <dgm:cxn modelId="{767AFA4A-EE44-43B7-853E-9E8CFA2FEE9B}" srcId="{0CEF788C-B7F4-435A-8344-186B510AAD47}" destId="{B71FF96F-5C11-4136-B2C1-06F36536E1A9}" srcOrd="1" destOrd="0" parTransId="{D9A11420-2506-410E-ACF2-8F02E514ADAF}" sibTransId="{CB791A05-6FDF-4AF1-A40E-ADAB5B31B4AC}"/>
    <dgm:cxn modelId="{64957E61-BC53-49E9-9279-7273DE108E28}" type="presOf" srcId="{48448D99-FFD0-400B-999A-0816197B9667}" destId="{579429BF-313C-410D-9A75-BFBE7D0EE1C3}" srcOrd="0" destOrd="0" presId="urn:microsoft.com/office/officeart/2009/layout/CirclePictureHierarchy"/>
    <dgm:cxn modelId="{F31116DB-9620-4B8A-8FAE-3D33C4EB0F91}" srcId="{B71FF96F-5C11-4136-B2C1-06F36536E1A9}" destId="{48448D99-FFD0-400B-999A-0816197B9667}" srcOrd="0" destOrd="0" parTransId="{74012DA0-06F7-4B5E-85A4-CFC34CA7392B}" sibTransId="{0D0E6A03-311F-4434-9A4D-9C2D3ECAA974}"/>
    <dgm:cxn modelId="{1C34E4FD-55C7-4686-A69A-BD02795A0716}" type="presOf" srcId="{39FE94AD-C5C1-409A-9595-0E0CE67AA396}" destId="{004D3126-DCB5-4695-9A50-7A847B994AD1}" srcOrd="0" destOrd="0" presId="urn:microsoft.com/office/officeart/2009/layout/CirclePictureHierarchy"/>
    <dgm:cxn modelId="{2AAC60F3-EDAD-4814-B1B6-133FF672B003}" type="presOf" srcId="{3DD5506D-38BB-4EEE-96B0-D38CD53104A7}" destId="{CC943ABF-AC94-4AD0-879C-BDCFE3A21B15}" srcOrd="0" destOrd="0" presId="urn:microsoft.com/office/officeart/2009/layout/CirclePictureHierarchy"/>
    <dgm:cxn modelId="{B9F095F1-82E3-4ED0-88AF-FCC3A0E085EC}" type="presOf" srcId="{A1B5DF80-D94B-4C1F-B665-91545AFEA4B7}" destId="{B29A3000-A931-4721-A05A-3A5D8F7F7CFC}" srcOrd="0" destOrd="0" presId="urn:microsoft.com/office/officeart/2009/layout/CirclePictureHierarchy"/>
    <dgm:cxn modelId="{4DBC3180-2A03-4DCC-BB92-13F539B4AA3E}" srcId="{126DB1D9-B385-4D3F-9233-0184E865164A}" destId="{DBB561D9-A7E3-4111-A5F1-AF2B6A8F88FE}" srcOrd="1" destOrd="0" parTransId="{3DD5506D-38BB-4EEE-96B0-D38CD53104A7}" sibTransId="{EE9B0A0A-BD5B-4B20-8772-96205E7C7F68}"/>
    <dgm:cxn modelId="{65DF8E2E-C545-434C-B548-C99EBD2EDAB8}" srcId="{126DB1D9-B385-4D3F-9233-0184E865164A}" destId="{6FB1E4AB-CA94-4512-8259-448C03764B7D}" srcOrd="0" destOrd="0" parTransId="{A1B5DF80-D94B-4C1F-B665-91545AFEA4B7}" sibTransId="{AA472AC7-4901-4958-ACF7-C579BEA45682}"/>
    <dgm:cxn modelId="{D549F290-2A68-47B4-908C-B2A511B791D2}" srcId="{0CEF788C-B7F4-435A-8344-186B510AAD47}" destId="{126DB1D9-B385-4D3F-9233-0184E865164A}" srcOrd="0" destOrd="0" parTransId="{39FE94AD-C5C1-409A-9595-0E0CE67AA396}" sibTransId="{A5B600AA-2A6D-413F-BD59-2905CE6E0A2D}"/>
    <dgm:cxn modelId="{E46778DD-215D-46A0-9A66-4F5667DFC24C}" type="presOf" srcId="{D9A11420-2506-410E-ACF2-8F02E514ADAF}" destId="{A6714D40-1B32-47F7-95CD-ABEA39ECD33A}" srcOrd="0" destOrd="0" presId="urn:microsoft.com/office/officeart/2009/layout/CirclePictureHierarchy"/>
    <dgm:cxn modelId="{FE4B207B-4689-43D8-9F87-3AADBD621955}" srcId="{B71FF96F-5C11-4136-B2C1-06F36536E1A9}" destId="{06B4089A-F959-4016-97B9-C7DDADBCC255}" srcOrd="1" destOrd="0" parTransId="{34ED3860-DAFA-4C31-B8FB-AF68400B2574}" sibTransId="{A401F3D7-6629-4C8A-B167-8717A2FFF750}"/>
    <dgm:cxn modelId="{9AF60FC7-4056-4669-B071-5CE24D304D02}" srcId="{03E50E92-439C-42F6-9133-77AD860E2E74}" destId="{0CEF788C-B7F4-435A-8344-186B510AAD47}" srcOrd="0" destOrd="0" parTransId="{A0658322-A654-45AE-ACF8-4BCA88897529}" sibTransId="{E3CBCA44-54EC-4C03-A816-9D7BA9DF4EFB}"/>
    <dgm:cxn modelId="{EF6B29A5-A9EA-44E0-81BB-5D98D41250CC}" type="presParOf" srcId="{F0EBC513-8430-4656-8667-C3C0A57F0151}" destId="{A5EC6F33-FCC1-4218-BF7C-143E1DC336EA}" srcOrd="0" destOrd="0" presId="urn:microsoft.com/office/officeart/2009/layout/CirclePictureHierarchy"/>
    <dgm:cxn modelId="{44EECA14-11A1-486B-BC7A-497F9EDA35A3}" type="presParOf" srcId="{A5EC6F33-FCC1-4218-BF7C-143E1DC336EA}" destId="{67DE6332-8E47-45DF-A77D-9F7C9D84E5C7}" srcOrd="0" destOrd="0" presId="urn:microsoft.com/office/officeart/2009/layout/CirclePictureHierarchy"/>
    <dgm:cxn modelId="{3253B496-1FB9-4D5D-9613-DC95F23840E3}" type="presParOf" srcId="{67DE6332-8E47-45DF-A77D-9F7C9D84E5C7}" destId="{8DDEAB1F-DEFC-42E8-A40A-F8E90ECD50A7}" srcOrd="0" destOrd="0" presId="urn:microsoft.com/office/officeart/2009/layout/CirclePictureHierarchy"/>
    <dgm:cxn modelId="{4694175A-ACA9-421B-A3C8-155D5E375B61}" type="presParOf" srcId="{67DE6332-8E47-45DF-A77D-9F7C9D84E5C7}" destId="{AD9D5CB7-17DE-4200-B114-B97CEB382F68}" srcOrd="1" destOrd="0" presId="urn:microsoft.com/office/officeart/2009/layout/CirclePictureHierarchy"/>
    <dgm:cxn modelId="{A5C8335D-D4FB-45E4-86F9-E2AF2993F99B}" type="presParOf" srcId="{A5EC6F33-FCC1-4218-BF7C-143E1DC336EA}" destId="{F713D3B7-BF3A-40A6-822A-4F306BE01EC8}" srcOrd="1" destOrd="0" presId="urn:microsoft.com/office/officeart/2009/layout/CirclePictureHierarchy"/>
    <dgm:cxn modelId="{9150CEBF-4D65-42A4-88F7-D97699A70E8E}" type="presParOf" srcId="{F713D3B7-BF3A-40A6-822A-4F306BE01EC8}" destId="{004D3126-DCB5-4695-9A50-7A847B994AD1}" srcOrd="0" destOrd="0" presId="urn:microsoft.com/office/officeart/2009/layout/CirclePictureHierarchy"/>
    <dgm:cxn modelId="{D137A993-1D66-41A7-852C-5C0B0CCCE1C5}" type="presParOf" srcId="{F713D3B7-BF3A-40A6-822A-4F306BE01EC8}" destId="{1C0EF6C7-49F4-40C6-809A-B197AE8435B8}" srcOrd="1" destOrd="0" presId="urn:microsoft.com/office/officeart/2009/layout/CirclePictureHierarchy"/>
    <dgm:cxn modelId="{7FF68554-56CC-4C1E-A6E9-EAE233EB84A9}" type="presParOf" srcId="{1C0EF6C7-49F4-40C6-809A-B197AE8435B8}" destId="{D4A5D811-5592-4663-BD16-95BC749B36ED}" srcOrd="0" destOrd="0" presId="urn:microsoft.com/office/officeart/2009/layout/CirclePictureHierarchy"/>
    <dgm:cxn modelId="{4939F446-9201-4CAB-B29E-9102C2171FAE}" type="presParOf" srcId="{D4A5D811-5592-4663-BD16-95BC749B36ED}" destId="{6805F13B-F31F-4E17-B75C-850D1A494128}" srcOrd="0" destOrd="0" presId="urn:microsoft.com/office/officeart/2009/layout/CirclePictureHierarchy"/>
    <dgm:cxn modelId="{F7B7E79A-1D1D-45F9-8E0F-9EE62C2FEC00}" type="presParOf" srcId="{D4A5D811-5592-4663-BD16-95BC749B36ED}" destId="{3FDCB0C9-E1FA-4C26-9855-854086EE8374}" srcOrd="1" destOrd="0" presId="urn:microsoft.com/office/officeart/2009/layout/CirclePictureHierarchy"/>
    <dgm:cxn modelId="{A44039C6-EBFE-49B2-8AD5-EB20DC67F4BB}" type="presParOf" srcId="{1C0EF6C7-49F4-40C6-809A-B197AE8435B8}" destId="{FF8D2A1D-E4B7-454F-B69A-CF6194DF9DCB}" srcOrd="1" destOrd="0" presId="urn:microsoft.com/office/officeart/2009/layout/CirclePictureHierarchy"/>
    <dgm:cxn modelId="{D4CA6BF9-D846-4161-BDBF-E404871E2CBF}" type="presParOf" srcId="{FF8D2A1D-E4B7-454F-B69A-CF6194DF9DCB}" destId="{B29A3000-A931-4721-A05A-3A5D8F7F7CFC}" srcOrd="0" destOrd="0" presId="urn:microsoft.com/office/officeart/2009/layout/CirclePictureHierarchy"/>
    <dgm:cxn modelId="{5CD26961-7A18-4060-96D8-4110E9C48E56}" type="presParOf" srcId="{FF8D2A1D-E4B7-454F-B69A-CF6194DF9DCB}" destId="{D8590179-7220-4B38-86AB-74D6EB900A0B}" srcOrd="1" destOrd="0" presId="urn:microsoft.com/office/officeart/2009/layout/CirclePictureHierarchy"/>
    <dgm:cxn modelId="{60AA13F8-4325-404B-9F81-41597F8553E9}" type="presParOf" srcId="{D8590179-7220-4B38-86AB-74D6EB900A0B}" destId="{FCF5287A-C131-4235-ACA0-09F61165E8CE}" srcOrd="0" destOrd="0" presId="urn:microsoft.com/office/officeart/2009/layout/CirclePictureHierarchy"/>
    <dgm:cxn modelId="{E3B99E97-99F5-4B24-A3E8-8A341F5D499F}" type="presParOf" srcId="{FCF5287A-C131-4235-ACA0-09F61165E8CE}" destId="{A0F8B32F-C74A-4D78-9ED6-FF8A1270B968}" srcOrd="0" destOrd="0" presId="urn:microsoft.com/office/officeart/2009/layout/CirclePictureHierarchy"/>
    <dgm:cxn modelId="{16D7A54B-A525-4684-9FA2-ABCA9DA79D94}" type="presParOf" srcId="{FCF5287A-C131-4235-ACA0-09F61165E8CE}" destId="{7354CBA1-A099-485F-9328-B826CE837374}" srcOrd="1" destOrd="0" presId="urn:microsoft.com/office/officeart/2009/layout/CirclePictureHierarchy"/>
    <dgm:cxn modelId="{E62AB443-5EEB-408A-89C7-1CBF6BEF616F}" type="presParOf" srcId="{D8590179-7220-4B38-86AB-74D6EB900A0B}" destId="{A6477FFF-4BD9-458B-99A8-1742197E7922}" srcOrd="1" destOrd="0" presId="urn:microsoft.com/office/officeart/2009/layout/CirclePictureHierarchy"/>
    <dgm:cxn modelId="{7CE77436-03E3-430C-A70E-3A35645C054C}" type="presParOf" srcId="{FF8D2A1D-E4B7-454F-B69A-CF6194DF9DCB}" destId="{CC943ABF-AC94-4AD0-879C-BDCFE3A21B15}" srcOrd="2" destOrd="0" presId="urn:microsoft.com/office/officeart/2009/layout/CirclePictureHierarchy"/>
    <dgm:cxn modelId="{B6E67B9E-8902-4AC9-8250-EB9061994A3F}" type="presParOf" srcId="{FF8D2A1D-E4B7-454F-B69A-CF6194DF9DCB}" destId="{97716EEF-91F5-4F86-953E-F51B2E39904F}" srcOrd="3" destOrd="0" presId="urn:microsoft.com/office/officeart/2009/layout/CirclePictureHierarchy"/>
    <dgm:cxn modelId="{CE2C7568-133C-4AF5-A7F1-5F7F54DD6622}" type="presParOf" srcId="{97716EEF-91F5-4F86-953E-F51B2E39904F}" destId="{F15501B0-ED2A-4DAF-AA6F-8FD4A82A5BF5}" srcOrd="0" destOrd="0" presId="urn:microsoft.com/office/officeart/2009/layout/CirclePictureHierarchy"/>
    <dgm:cxn modelId="{6AA2DF02-7C7C-42DE-A543-AE7A8BC45A20}" type="presParOf" srcId="{F15501B0-ED2A-4DAF-AA6F-8FD4A82A5BF5}" destId="{F21C009D-5501-45F5-9646-88DF0B7E2CF2}" srcOrd="0" destOrd="0" presId="urn:microsoft.com/office/officeart/2009/layout/CirclePictureHierarchy"/>
    <dgm:cxn modelId="{A940DE91-CAFF-4601-B319-FA99FAA0FCED}" type="presParOf" srcId="{F15501B0-ED2A-4DAF-AA6F-8FD4A82A5BF5}" destId="{3C6A0F88-6F2C-4EB7-9EF7-14AC27D8028D}" srcOrd="1" destOrd="0" presId="urn:microsoft.com/office/officeart/2009/layout/CirclePictureHierarchy"/>
    <dgm:cxn modelId="{1A2B7F85-3251-4F98-8EE7-953400B2AA0F}" type="presParOf" srcId="{97716EEF-91F5-4F86-953E-F51B2E39904F}" destId="{8CF98032-A8E2-4793-AC1C-9B56498A193C}" srcOrd="1" destOrd="0" presId="urn:microsoft.com/office/officeart/2009/layout/CirclePictureHierarchy"/>
    <dgm:cxn modelId="{B86C3D37-55AA-48A2-9CAC-E2F62CE0641A}" type="presParOf" srcId="{F713D3B7-BF3A-40A6-822A-4F306BE01EC8}" destId="{A6714D40-1B32-47F7-95CD-ABEA39ECD33A}" srcOrd="2" destOrd="0" presId="urn:microsoft.com/office/officeart/2009/layout/CirclePictureHierarchy"/>
    <dgm:cxn modelId="{39A6FFD0-7546-4829-B41A-A0E19BD930C2}" type="presParOf" srcId="{F713D3B7-BF3A-40A6-822A-4F306BE01EC8}" destId="{7E9A7E75-AF65-4924-B4F5-47CD7EADF9D8}" srcOrd="3" destOrd="0" presId="urn:microsoft.com/office/officeart/2009/layout/CirclePictureHierarchy"/>
    <dgm:cxn modelId="{5234A08C-785D-412D-8D57-001690B27691}" type="presParOf" srcId="{7E9A7E75-AF65-4924-B4F5-47CD7EADF9D8}" destId="{632A1BA5-22E8-4B1C-ACAB-F5F58C59EB2C}" srcOrd="0" destOrd="0" presId="urn:microsoft.com/office/officeart/2009/layout/CirclePictureHierarchy"/>
    <dgm:cxn modelId="{5F804BFB-1382-4204-B4C4-2EA2D3B382E4}" type="presParOf" srcId="{632A1BA5-22E8-4B1C-ACAB-F5F58C59EB2C}" destId="{06CA2159-11CB-4E6D-9FD8-F55D72D5F734}" srcOrd="0" destOrd="0" presId="urn:microsoft.com/office/officeart/2009/layout/CirclePictureHierarchy"/>
    <dgm:cxn modelId="{34BC1642-E93A-4915-9CFD-425B51F6E361}" type="presParOf" srcId="{632A1BA5-22E8-4B1C-ACAB-F5F58C59EB2C}" destId="{FF0DA5C9-FA35-4744-AE64-7AC3C852E057}" srcOrd="1" destOrd="0" presId="urn:microsoft.com/office/officeart/2009/layout/CirclePictureHierarchy"/>
    <dgm:cxn modelId="{12FEADC2-DAB3-4439-A9E4-CF392CE53BB3}" type="presParOf" srcId="{7E9A7E75-AF65-4924-B4F5-47CD7EADF9D8}" destId="{EB72F7CB-8403-4E63-8E9E-5D2889426AF5}" srcOrd="1" destOrd="0" presId="urn:microsoft.com/office/officeart/2009/layout/CirclePictureHierarchy"/>
    <dgm:cxn modelId="{DADAA60E-4059-4F69-AE98-9BB4C76D2387}" type="presParOf" srcId="{EB72F7CB-8403-4E63-8E9E-5D2889426AF5}" destId="{A8B86A08-5ED1-4E8B-8053-089076683746}" srcOrd="0" destOrd="0" presId="urn:microsoft.com/office/officeart/2009/layout/CirclePictureHierarchy"/>
    <dgm:cxn modelId="{EE6EE79D-6694-416D-B9B3-B66AFF6B2618}" type="presParOf" srcId="{EB72F7CB-8403-4E63-8E9E-5D2889426AF5}" destId="{009F301C-EA8D-4E91-A765-2BFAB0893D9B}" srcOrd="1" destOrd="0" presId="urn:microsoft.com/office/officeart/2009/layout/CirclePictureHierarchy"/>
    <dgm:cxn modelId="{F92B3C66-5814-47D9-8B46-35CFEF78E798}" type="presParOf" srcId="{009F301C-EA8D-4E91-A765-2BFAB0893D9B}" destId="{24D91E8A-BE34-4E5C-AAD7-EE7777416471}" srcOrd="0" destOrd="0" presId="urn:microsoft.com/office/officeart/2009/layout/CirclePictureHierarchy"/>
    <dgm:cxn modelId="{C427E90D-3EB0-4C8D-909F-22E33187FD61}" type="presParOf" srcId="{24D91E8A-BE34-4E5C-AAD7-EE7777416471}" destId="{DFB74A37-C4DD-44A7-B11B-3089A698EA96}" srcOrd="0" destOrd="0" presId="urn:microsoft.com/office/officeart/2009/layout/CirclePictureHierarchy"/>
    <dgm:cxn modelId="{0677E688-B399-4FDD-8E0E-9DF9D06C86F4}" type="presParOf" srcId="{24D91E8A-BE34-4E5C-AAD7-EE7777416471}" destId="{579429BF-313C-410D-9A75-BFBE7D0EE1C3}" srcOrd="1" destOrd="0" presId="urn:microsoft.com/office/officeart/2009/layout/CirclePictureHierarchy"/>
    <dgm:cxn modelId="{625B1645-57FF-4DBD-9C02-6448EC1F8B3E}" type="presParOf" srcId="{009F301C-EA8D-4E91-A765-2BFAB0893D9B}" destId="{584C1B0F-D0E5-46C4-B7B3-46C3CF5233EE}" srcOrd="1" destOrd="0" presId="urn:microsoft.com/office/officeart/2009/layout/CirclePictureHierarchy"/>
    <dgm:cxn modelId="{04F18A75-69E9-436B-9E06-E173DC4F9CAD}" type="presParOf" srcId="{EB72F7CB-8403-4E63-8E9E-5D2889426AF5}" destId="{5BC71E48-6522-40D4-958A-E3640B25C8EC}" srcOrd="2" destOrd="0" presId="urn:microsoft.com/office/officeart/2009/layout/CirclePictureHierarchy"/>
    <dgm:cxn modelId="{39BE672D-CD95-4B29-8DB1-642703A47EDE}" type="presParOf" srcId="{EB72F7CB-8403-4E63-8E9E-5D2889426AF5}" destId="{F2E5FED8-3CCB-4261-8DAE-C01E08B91E23}" srcOrd="3" destOrd="0" presId="urn:microsoft.com/office/officeart/2009/layout/CirclePictureHierarchy"/>
    <dgm:cxn modelId="{49470CAD-590E-4D47-8C2B-FAACDF17E832}" type="presParOf" srcId="{F2E5FED8-3CCB-4261-8DAE-C01E08B91E23}" destId="{F12B0DF2-44F2-4908-9C32-7E84097C06F6}" srcOrd="0" destOrd="0" presId="urn:microsoft.com/office/officeart/2009/layout/CirclePictureHierarchy"/>
    <dgm:cxn modelId="{58EFD866-8D19-4AAD-BCCA-8B2AB83B94A3}" type="presParOf" srcId="{F12B0DF2-44F2-4908-9C32-7E84097C06F6}" destId="{27449583-4C9A-43D4-993C-34B78D1CC3D6}" srcOrd="0" destOrd="0" presId="urn:microsoft.com/office/officeart/2009/layout/CirclePictureHierarchy"/>
    <dgm:cxn modelId="{50DFB611-B117-48EC-88D5-88C46B0AA241}" type="presParOf" srcId="{F12B0DF2-44F2-4908-9C32-7E84097C06F6}" destId="{ACEDFA8B-39CA-437D-A326-290FECAE78C3}" srcOrd="1" destOrd="0" presId="urn:microsoft.com/office/officeart/2009/layout/CirclePictureHierarchy"/>
    <dgm:cxn modelId="{378DE552-E98A-4149-BEAA-FBE2AE681AA5}" type="presParOf" srcId="{F2E5FED8-3CCB-4261-8DAE-C01E08B91E23}" destId="{75A2AD9C-31E7-4840-8E1D-F6CB0A9CE1B5}" srcOrd="1" destOrd="0" presId="urn:microsoft.com/office/officeart/2009/layout/CirclePicture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D589795-0931-4851-8996-220E1A1F1AF9}"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ru-RU"/>
        </a:p>
      </dgm:t>
    </dgm:pt>
    <dgm:pt modelId="{14293EA9-DE30-4384-9FFD-1E5C1620972E}">
      <dgm:prSet phldrT="[Текст]" custT="1"/>
      <dgm:spPr/>
      <dgm:t>
        <a:bodyPr/>
        <a:lstStyle/>
        <a:p>
          <a:r>
            <a:rPr lang="ru-RU" sz="6600" i="1" dirty="0"/>
            <a:t>меры центральной тенденции</a:t>
          </a:r>
          <a:endParaRPr lang="ru-RU" sz="6000" dirty="0"/>
        </a:p>
      </dgm:t>
    </dgm:pt>
    <dgm:pt modelId="{50B97D7F-9D1B-4148-B633-6C017D7B7AB4}" type="parTrans" cxnId="{6551F1CC-6C1F-404C-A448-9DCE76AA194C}">
      <dgm:prSet/>
      <dgm:spPr/>
      <dgm:t>
        <a:bodyPr/>
        <a:lstStyle/>
        <a:p>
          <a:endParaRPr lang="ru-RU"/>
        </a:p>
      </dgm:t>
    </dgm:pt>
    <dgm:pt modelId="{2FB9B27C-6714-4FFE-B61A-521072D9DE37}" type="sibTrans" cxnId="{6551F1CC-6C1F-404C-A448-9DCE76AA194C}">
      <dgm:prSet/>
      <dgm:spPr/>
      <dgm:t>
        <a:bodyPr/>
        <a:lstStyle/>
        <a:p>
          <a:endParaRPr lang="ru-RU"/>
        </a:p>
      </dgm:t>
    </dgm:pt>
    <dgm:pt modelId="{D808CFEE-141C-43DC-BCED-DE9A19BD10A5}">
      <dgm:prSet phldrT="[Текст]" custT="1"/>
      <dgm:spPr/>
      <dgm:t>
        <a:bodyPr/>
        <a:lstStyle/>
        <a:p>
          <a:r>
            <a:rPr lang="ru-RU" sz="3600" dirty="0"/>
            <a:t>(арифметическое) </a:t>
          </a:r>
        </a:p>
        <a:p>
          <a:r>
            <a:rPr lang="ru-RU" sz="4000" i="1" dirty="0"/>
            <a:t>среднее</a:t>
          </a:r>
          <a:endParaRPr lang="ru-RU" sz="4000" dirty="0"/>
        </a:p>
      </dgm:t>
    </dgm:pt>
    <dgm:pt modelId="{313E92CA-AD26-44DC-969D-99AC567264A2}" type="parTrans" cxnId="{000352BD-6EB7-4D01-9965-E3D0CEA7DA23}">
      <dgm:prSet/>
      <dgm:spPr/>
      <dgm:t>
        <a:bodyPr/>
        <a:lstStyle/>
        <a:p>
          <a:endParaRPr lang="ru-RU"/>
        </a:p>
      </dgm:t>
    </dgm:pt>
    <dgm:pt modelId="{16B95FDF-9F73-4793-BE0C-B32082458E6F}" type="sibTrans" cxnId="{000352BD-6EB7-4D01-9965-E3D0CEA7DA23}">
      <dgm:prSet/>
      <dgm:spPr/>
      <dgm:t>
        <a:bodyPr/>
        <a:lstStyle/>
        <a:p>
          <a:endParaRPr lang="ru-RU"/>
        </a:p>
      </dgm:t>
    </dgm:pt>
    <dgm:pt modelId="{9B88F654-36CC-422C-94E9-B89ABACA649C}">
      <dgm:prSet phldrT="[Текст]" custT="1"/>
      <dgm:spPr/>
      <dgm:t>
        <a:bodyPr/>
        <a:lstStyle/>
        <a:p>
          <a:r>
            <a:rPr lang="ru-RU" sz="4000" dirty="0"/>
            <a:t>медиана</a:t>
          </a:r>
        </a:p>
      </dgm:t>
    </dgm:pt>
    <dgm:pt modelId="{4F782E51-9A71-4C47-8CB8-F6D8969AD109}" type="parTrans" cxnId="{1F7865E8-C780-45B0-9F6D-C87B044B703B}">
      <dgm:prSet/>
      <dgm:spPr/>
      <dgm:t>
        <a:bodyPr/>
        <a:lstStyle/>
        <a:p>
          <a:endParaRPr lang="ru-RU"/>
        </a:p>
      </dgm:t>
    </dgm:pt>
    <dgm:pt modelId="{0468B4B8-4796-4DC9-AE4F-75647B84EDA0}" type="sibTrans" cxnId="{1F7865E8-C780-45B0-9F6D-C87B044B703B}">
      <dgm:prSet/>
      <dgm:spPr/>
      <dgm:t>
        <a:bodyPr/>
        <a:lstStyle/>
        <a:p>
          <a:endParaRPr lang="ru-RU"/>
        </a:p>
      </dgm:t>
    </dgm:pt>
    <dgm:pt modelId="{B615FE80-948C-4F36-8267-037275E0365A}">
      <dgm:prSet phldrT="[Текст]" custT="1"/>
      <dgm:spPr/>
      <dgm:t>
        <a:bodyPr/>
        <a:lstStyle/>
        <a:p>
          <a:r>
            <a:rPr lang="ru-RU" sz="4000" dirty="0"/>
            <a:t>мода</a:t>
          </a:r>
        </a:p>
      </dgm:t>
    </dgm:pt>
    <dgm:pt modelId="{9AA97167-83DF-426E-ADDB-977DF8298897}" type="parTrans" cxnId="{F313CB4C-31AA-4226-9721-5B81E0FACD5F}">
      <dgm:prSet/>
      <dgm:spPr/>
      <dgm:t>
        <a:bodyPr/>
        <a:lstStyle/>
        <a:p>
          <a:endParaRPr lang="ru-RU"/>
        </a:p>
      </dgm:t>
    </dgm:pt>
    <dgm:pt modelId="{BE68D84D-1041-4C6B-A2DB-322C3CFF007D}" type="sibTrans" cxnId="{F313CB4C-31AA-4226-9721-5B81E0FACD5F}">
      <dgm:prSet/>
      <dgm:spPr/>
      <dgm:t>
        <a:bodyPr/>
        <a:lstStyle/>
        <a:p>
          <a:endParaRPr lang="ru-RU"/>
        </a:p>
      </dgm:t>
    </dgm:pt>
    <dgm:pt modelId="{BAF4EB9F-B86D-460D-B530-9263F995588B}" type="pres">
      <dgm:prSet presAssocID="{9D589795-0931-4851-8996-220E1A1F1AF9}" presName="composite" presStyleCnt="0">
        <dgm:presLayoutVars>
          <dgm:chMax val="1"/>
          <dgm:dir/>
          <dgm:resizeHandles val="exact"/>
        </dgm:presLayoutVars>
      </dgm:prSet>
      <dgm:spPr/>
    </dgm:pt>
    <dgm:pt modelId="{30FCA371-92F4-497A-AECC-2B05C35DAA11}" type="pres">
      <dgm:prSet presAssocID="{14293EA9-DE30-4384-9FFD-1E5C1620972E}" presName="roof" presStyleLbl="dkBgShp" presStyleIdx="0" presStyleCnt="2"/>
      <dgm:spPr/>
    </dgm:pt>
    <dgm:pt modelId="{C748A0E5-6204-4E96-96EE-88E9A7AB8337}" type="pres">
      <dgm:prSet presAssocID="{14293EA9-DE30-4384-9FFD-1E5C1620972E}" presName="pillars" presStyleCnt="0"/>
      <dgm:spPr/>
    </dgm:pt>
    <dgm:pt modelId="{B9DBC0E5-C0D4-4F1A-9D79-71E6FDAD1ED5}" type="pres">
      <dgm:prSet presAssocID="{14293EA9-DE30-4384-9FFD-1E5C1620972E}" presName="pillar1" presStyleLbl="node1" presStyleIdx="0" presStyleCnt="3">
        <dgm:presLayoutVars>
          <dgm:bulletEnabled val="1"/>
        </dgm:presLayoutVars>
      </dgm:prSet>
      <dgm:spPr/>
    </dgm:pt>
    <dgm:pt modelId="{55F4B686-FD98-4600-AEDD-66C5A5231146}" type="pres">
      <dgm:prSet presAssocID="{9B88F654-36CC-422C-94E9-B89ABACA649C}" presName="pillarX" presStyleLbl="node1" presStyleIdx="1" presStyleCnt="3">
        <dgm:presLayoutVars>
          <dgm:bulletEnabled val="1"/>
        </dgm:presLayoutVars>
      </dgm:prSet>
      <dgm:spPr/>
    </dgm:pt>
    <dgm:pt modelId="{43984B52-87F3-4369-80FF-721752040A37}" type="pres">
      <dgm:prSet presAssocID="{B615FE80-948C-4F36-8267-037275E0365A}" presName="pillarX" presStyleLbl="node1" presStyleIdx="2" presStyleCnt="3" custLinFactNeighborX="526" custLinFactNeighborY="-256">
        <dgm:presLayoutVars>
          <dgm:bulletEnabled val="1"/>
        </dgm:presLayoutVars>
      </dgm:prSet>
      <dgm:spPr/>
    </dgm:pt>
    <dgm:pt modelId="{757868BA-FA7D-4D00-B5DE-1892A11ADC6F}" type="pres">
      <dgm:prSet presAssocID="{14293EA9-DE30-4384-9FFD-1E5C1620972E}" presName="base" presStyleLbl="dkBgShp" presStyleIdx="1" presStyleCnt="2"/>
      <dgm:spPr/>
    </dgm:pt>
  </dgm:ptLst>
  <dgm:cxnLst>
    <dgm:cxn modelId="{1F7865E8-C780-45B0-9F6D-C87B044B703B}" srcId="{14293EA9-DE30-4384-9FFD-1E5C1620972E}" destId="{9B88F654-36CC-422C-94E9-B89ABACA649C}" srcOrd="1" destOrd="0" parTransId="{4F782E51-9A71-4C47-8CB8-F6D8969AD109}" sibTransId="{0468B4B8-4796-4DC9-AE4F-75647B84EDA0}"/>
    <dgm:cxn modelId="{8C4A0451-88EF-4C24-8D3B-8809DCBCAD2C}" type="presOf" srcId="{14293EA9-DE30-4384-9FFD-1E5C1620972E}" destId="{30FCA371-92F4-497A-AECC-2B05C35DAA11}" srcOrd="0" destOrd="0" presId="urn:microsoft.com/office/officeart/2005/8/layout/hList3"/>
    <dgm:cxn modelId="{61F361C8-4C63-4AD0-A698-5B93E964AA7E}" type="presOf" srcId="{9B88F654-36CC-422C-94E9-B89ABACA649C}" destId="{55F4B686-FD98-4600-AEDD-66C5A5231146}" srcOrd="0" destOrd="0" presId="urn:microsoft.com/office/officeart/2005/8/layout/hList3"/>
    <dgm:cxn modelId="{AE47FF7D-C70C-4AF9-BAE0-B0A94CEE231F}" type="presOf" srcId="{9D589795-0931-4851-8996-220E1A1F1AF9}" destId="{BAF4EB9F-B86D-460D-B530-9263F995588B}" srcOrd="0" destOrd="0" presId="urn:microsoft.com/office/officeart/2005/8/layout/hList3"/>
    <dgm:cxn modelId="{F313CB4C-31AA-4226-9721-5B81E0FACD5F}" srcId="{14293EA9-DE30-4384-9FFD-1E5C1620972E}" destId="{B615FE80-948C-4F36-8267-037275E0365A}" srcOrd="2" destOrd="0" parTransId="{9AA97167-83DF-426E-ADDB-977DF8298897}" sibTransId="{BE68D84D-1041-4C6B-A2DB-322C3CFF007D}"/>
    <dgm:cxn modelId="{28B64A19-C45F-4494-9DD9-E6A56628B4FF}" type="presOf" srcId="{D808CFEE-141C-43DC-BCED-DE9A19BD10A5}" destId="{B9DBC0E5-C0D4-4F1A-9D79-71E6FDAD1ED5}" srcOrd="0" destOrd="0" presId="urn:microsoft.com/office/officeart/2005/8/layout/hList3"/>
    <dgm:cxn modelId="{BC27AFFC-4192-4B04-8008-05EB46555ED5}" type="presOf" srcId="{B615FE80-948C-4F36-8267-037275E0365A}" destId="{43984B52-87F3-4369-80FF-721752040A37}" srcOrd="0" destOrd="0" presId="urn:microsoft.com/office/officeart/2005/8/layout/hList3"/>
    <dgm:cxn modelId="{6551F1CC-6C1F-404C-A448-9DCE76AA194C}" srcId="{9D589795-0931-4851-8996-220E1A1F1AF9}" destId="{14293EA9-DE30-4384-9FFD-1E5C1620972E}" srcOrd="0" destOrd="0" parTransId="{50B97D7F-9D1B-4148-B633-6C017D7B7AB4}" sibTransId="{2FB9B27C-6714-4FFE-B61A-521072D9DE37}"/>
    <dgm:cxn modelId="{000352BD-6EB7-4D01-9965-E3D0CEA7DA23}" srcId="{14293EA9-DE30-4384-9FFD-1E5C1620972E}" destId="{D808CFEE-141C-43DC-BCED-DE9A19BD10A5}" srcOrd="0" destOrd="0" parTransId="{313E92CA-AD26-44DC-969D-99AC567264A2}" sibTransId="{16B95FDF-9F73-4793-BE0C-B32082458E6F}"/>
    <dgm:cxn modelId="{37A52177-EE79-4505-A3BA-AF500803BEF6}" type="presParOf" srcId="{BAF4EB9F-B86D-460D-B530-9263F995588B}" destId="{30FCA371-92F4-497A-AECC-2B05C35DAA11}" srcOrd="0" destOrd="0" presId="urn:microsoft.com/office/officeart/2005/8/layout/hList3"/>
    <dgm:cxn modelId="{392345BA-07AE-4EA8-98E6-7B4DF2829509}" type="presParOf" srcId="{BAF4EB9F-B86D-460D-B530-9263F995588B}" destId="{C748A0E5-6204-4E96-96EE-88E9A7AB8337}" srcOrd="1" destOrd="0" presId="urn:microsoft.com/office/officeart/2005/8/layout/hList3"/>
    <dgm:cxn modelId="{267921B5-3EFC-4B82-95A7-D6C344D61B48}" type="presParOf" srcId="{C748A0E5-6204-4E96-96EE-88E9A7AB8337}" destId="{B9DBC0E5-C0D4-4F1A-9D79-71E6FDAD1ED5}" srcOrd="0" destOrd="0" presId="urn:microsoft.com/office/officeart/2005/8/layout/hList3"/>
    <dgm:cxn modelId="{8B075630-0777-472D-A86A-524B7A64D12A}" type="presParOf" srcId="{C748A0E5-6204-4E96-96EE-88E9A7AB8337}" destId="{55F4B686-FD98-4600-AEDD-66C5A5231146}" srcOrd="1" destOrd="0" presId="urn:microsoft.com/office/officeart/2005/8/layout/hList3"/>
    <dgm:cxn modelId="{87564096-B459-4C82-8398-89DD8125D979}" type="presParOf" srcId="{C748A0E5-6204-4E96-96EE-88E9A7AB8337}" destId="{43984B52-87F3-4369-80FF-721752040A37}" srcOrd="2" destOrd="0" presId="urn:microsoft.com/office/officeart/2005/8/layout/hList3"/>
    <dgm:cxn modelId="{C5193ABD-7D5D-456D-97A5-9F4424CC45AF}" type="presParOf" srcId="{BAF4EB9F-B86D-460D-B530-9263F995588B}" destId="{757868BA-FA7D-4D00-B5DE-1892A11ADC6F}"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243B35-65DA-4134-8358-778395DC5D18}">
      <dsp:nvSpPr>
        <dsp:cNvPr id="0" name=""/>
        <dsp:cNvSpPr/>
      </dsp:nvSpPr>
      <dsp:spPr>
        <a:xfrm>
          <a:off x="2491496" y="-102496"/>
          <a:ext cx="6962140" cy="4351338"/>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49E6E5-0B72-404A-98DF-C2E59A926085}">
      <dsp:nvSpPr>
        <dsp:cNvPr id="0" name=""/>
        <dsp:cNvSpPr/>
      </dsp:nvSpPr>
      <dsp:spPr>
        <a:xfrm>
          <a:off x="3375688" y="2900796"/>
          <a:ext cx="181015" cy="18101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97CA84-352F-4A7B-8B2B-6F45D8D1D57D}">
      <dsp:nvSpPr>
        <dsp:cNvPr id="0" name=""/>
        <dsp:cNvSpPr/>
      </dsp:nvSpPr>
      <dsp:spPr>
        <a:xfrm>
          <a:off x="0" y="3026477"/>
          <a:ext cx="6602689" cy="125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916" tIns="0" rIns="0" bIns="0" numCol="1" spcCol="1270" anchor="t" anchorCtr="0">
          <a:noAutofit/>
        </a:bodyPr>
        <a:lstStyle/>
        <a:p>
          <a:pPr marL="0" lvl="0" indent="0" algn="ctr" defTabSz="1778000">
            <a:lnSpc>
              <a:spcPct val="90000"/>
            </a:lnSpc>
            <a:spcBef>
              <a:spcPct val="0"/>
            </a:spcBef>
            <a:spcAft>
              <a:spcPct val="35000"/>
            </a:spcAft>
            <a:buNone/>
          </a:pPr>
          <a:r>
            <a:rPr lang="ru-RU" sz="4000" i="1" kern="1200" dirty="0">
              <a:effectLst/>
              <a:latin typeface="Times New Roman" panose="02020603050405020304" pitchFamily="18" charset="0"/>
              <a:ea typeface="Times New Roman" panose="02020603050405020304" pitchFamily="18" charset="0"/>
            </a:rPr>
            <a:t>Описание</a:t>
          </a:r>
          <a:endParaRPr lang="ru-RU" sz="4000" kern="1200" dirty="0"/>
        </a:p>
      </dsp:txBody>
      <dsp:txXfrm>
        <a:off x="0" y="3026477"/>
        <a:ext cx="6602689" cy="1257536"/>
      </dsp:txXfrm>
    </dsp:sp>
    <dsp:sp modelId="{31BE976D-9B9E-4E34-B0E4-8AF2A23249F6}">
      <dsp:nvSpPr>
        <dsp:cNvPr id="0" name=""/>
        <dsp:cNvSpPr/>
      </dsp:nvSpPr>
      <dsp:spPr>
        <a:xfrm>
          <a:off x="5694468" y="1454333"/>
          <a:ext cx="327220" cy="32722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BAA6D2E-62CC-4022-9D4F-EF2D24C639DD}">
      <dsp:nvSpPr>
        <dsp:cNvPr id="0" name=""/>
        <dsp:cNvSpPr/>
      </dsp:nvSpPr>
      <dsp:spPr>
        <a:xfrm>
          <a:off x="3963694" y="1676720"/>
          <a:ext cx="4017745" cy="2777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3387" tIns="0" rIns="0" bIns="0" numCol="1" spcCol="1270" anchor="t" anchorCtr="0">
          <a:noAutofit/>
        </a:bodyPr>
        <a:lstStyle/>
        <a:p>
          <a:pPr marL="0" lvl="0" indent="0" algn="l" defTabSz="1778000">
            <a:lnSpc>
              <a:spcPct val="90000"/>
            </a:lnSpc>
            <a:spcBef>
              <a:spcPct val="0"/>
            </a:spcBef>
            <a:spcAft>
              <a:spcPct val="35000"/>
            </a:spcAft>
            <a:buNone/>
          </a:pPr>
          <a:r>
            <a:rPr lang="ru-RU" sz="4000" i="1" kern="1200" dirty="0">
              <a:effectLst/>
              <a:latin typeface="Times New Roman" panose="02020603050405020304" pitchFamily="18" charset="0"/>
              <a:ea typeface="Times New Roman" panose="02020603050405020304" pitchFamily="18" charset="0"/>
            </a:rPr>
            <a:t>Объяснение</a:t>
          </a:r>
          <a:endParaRPr lang="ru-RU" sz="4000" kern="1200" dirty="0"/>
        </a:p>
      </dsp:txBody>
      <dsp:txXfrm>
        <a:off x="3963694" y="1676720"/>
        <a:ext cx="4017745" cy="2777114"/>
      </dsp:txXfrm>
    </dsp:sp>
    <dsp:sp modelId="{7F5C3F29-F5D4-4876-82C2-0681D19F9036}">
      <dsp:nvSpPr>
        <dsp:cNvPr id="0" name=""/>
        <dsp:cNvSpPr/>
      </dsp:nvSpPr>
      <dsp:spPr>
        <a:xfrm flipH="1">
          <a:off x="7331913" y="716195"/>
          <a:ext cx="1572365" cy="75331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B17BB8-2592-41BC-9045-63996BB90778}">
      <dsp:nvSpPr>
        <dsp:cNvPr id="0" name=""/>
        <dsp:cNvSpPr/>
      </dsp:nvSpPr>
      <dsp:spPr>
        <a:xfrm>
          <a:off x="6373895" y="1477755"/>
          <a:ext cx="3165763" cy="25179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9791" tIns="0" rIns="0" bIns="0" numCol="1" spcCol="1270" anchor="t"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ru-RU" sz="3600" i="1" kern="1200" dirty="0"/>
            <a:t>       Познание</a:t>
          </a:r>
        </a:p>
        <a:p>
          <a:pPr lvl="0" algn="l" defTabSz="1600200">
            <a:lnSpc>
              <a:spcPct val="90000"/>
            </a:lnSpc>
            <a:spcBef>
              <a:spcPct val="0"/>
            </a:spcBef>
            <a:spcAft>
              <a:spcPct val="35000"/>
            </a:spcAft>
            <a:buNone/>
          </a:pPr>
          <a:endParaRPr lang="ru-RU" sz="3600" i="1" kern="1200" dirty="0"/>
        </a:p>
        <a:p>
          <a:pPr lvl="0" algn="l" defTabSz="1600200">
            <a:lnSpc>
              <a:spcPct val="90000"/>
            </a:lnSpc>
            <a:spcBef>
              <a:spcPct val="0"/>
            </a:spcBef>
            <a:spcAft>
              <a:spcPct val="35000"/>
            </a:spcAft>
            <a:buNone/>
          </a:pPr>
          <a:r>
            <a:rPr lang="ru-RU" sz="3600" i="1" kern="1200" dirty="0"/>
            <a:t>   </a:t>
          </a:r>
        </a:p>
      </dsp:txBody>
      <dsp:txXfrm>
        <a:off x="6373895" y="1477755"/>
        <a:ext cx="3165763" cy="25179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882C5F-F25B-4729-8F09-9554CDA99338}">
      <dsp:nvSpPr>
        <dsp:cNvPr id="0" name=""/>
        <dsp:cNvSpPr/>
      </dsp:nvSpPr>
      <dsp:spPr>
        <a:xfrm>
          <a:off x="175846" y="157749"/>
          <a:ext cx="3823773" cy="2016795"/>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ru-RU" sz="2400" kern="1200" dirty="0"/>
            <a:t>Общественная проблема</a:t>
          </a:r>
        </a:p>
      </dsp:txBody>
      <dsp:txXfrm>
        <a:off x="735825" y="453102"/>
        <a:ext cx="2703815" cy="1426089"/>
      </dsp:txXfrm>
    </dsp:sp>
    <dsp:sp modelId="{BB44E63F-DD47-4CBA-83CF-08DE946FAC19}">
      <dsp:nvSpPr>
        <dsp:cNvPr id="0" name=""/>
        <dsp:cNvSpPr/>
      </dsp:nvSpPr>
      <dsp:spPr>
        <a:xfrm rot="10800000">
          <a:off x="1874678" y="2284132"/>
          <a:ext cx="426110" cy="219351"/>
        </a:xfrm>
        <a:prstGeom prst="triangle">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0F7F871-A12F-4DB0-9342-16E477FF88D3}">
      <dsp:nvSpPr>
        <dsp:cNvPr id="0" name=""/>
        <dsp:cNvSpPr/>
      </dsp:nvSpPr>
      <dsp:spPr>
        <a:xfrm>
          <a:off x="223906" y="2600655"/>
          <a:ext cx="3727655" cy="1534969"/>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ru-RU" sz="2400" kern="1200"/>
            <a:t>Цели и задачи исследования</a:t>
          </a:r>
          <a:endParaRPr lang="ru-RU" sz="2400" kern="1200" dirty="0"/>
        </a:p>
      </dsp:txBody>
      <dsp:txXfrm>
        <a:off x="769808" y="2825446"/>
        <a:ext cx="2635851" cy="1085387"/>
      </dsp:txXfrm>
    </dsp:sp>
    <dsp:sp modelId="{C94A817E-0274-4EE8-BA6D-DD41CDF5C907}">
      <dsp:nvSpPr>
        <dsp:cNvPr id="0" name=""/>
        <dsp:cNvSpPr/>
      </dsp:nvSpPr>
      <dsp:spPr>
        <a:xfrm rot="10824340">
          <a:off x="1867679" y="4246959"/>
          <a:ext cx="426110" cy="219351"/>
        </a:xfrm>
        <a:prstGeom prst="triangle">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C8AD894-96C7-406F-9D61-00D624A0B20A}">
      <dsp:nvSpPr>
        <dsp:cNvPr id="0" name=""/>
        <dsp:cNvSpPr/>
      </dsp:nvSpPr>
      <dsp:spPr>
        <a:xfrm>
          <a:off x="233849" y="4565227"/>
          <a:ext cx="3677819" cy="1835572"/>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ru-RU" sz="2400" kern="1200"/>
            <a:t>Субъект исследования</a:t>
          </a:r>
          <a:endParaRPr lang="ru-RU" sz="2400" kern="1200" dirty="0"/>
        </a:p>
      </dsp:txBody>
      <dsp:txXfrm>
        <a:off x="772453" y="4834040"/>
        <a:ext cx="2600611" cy="1297946"/>
      </dsp:txXfrm>
    </dsp:sp>
    <dsp:sp modelId="{C7355D87-E26F-473B-8EAC-965490077891}">
      <dsp:nvSpPr>
        <dsp:cNvPr id="0" name=""/>
        <dsp:cNvSpPr/>
      </dsp:nvSpPr>
      <dsp:spPr>
        <a:xfrm rot="5457445">
          <a:off x="4053275" y="5409996"/>
          <a:ext cx="426110" cy="219351"/>
        </a:xfrm>
        <a:prstGeom prst="triangle">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58EDC0B-5E64-46DF-825F-023E4CCE287E}">
      <dsp:nvSpPr>
        <dsp:cNvPr id="0" name=""/>
        <dsp:cNvSpPr/>
      </dsp:nvSpPr>
      <dsp:spPr>
        <a:xfrm>
          <a:off x="4608350" y="4715456"/>
          <a:ext cx="3709351" cy="1681852"/>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ru-RU" sz="2400" kern="1200">
              <a:effectLst/>
              <a:latin typeface="Times New Roman" panose="02020603050405020304" pitchFamily="18" charset="0"/>
              <a:ea typeface="Times New Roman" panose="02020603050405020304" pitchFamily="18" charset="0"/>
            </a:rPr>
            <a:t>Средства исследования</a:t>
          </a:r>
          <a:endParaRPr lang="ru-RU" sz="2400" kern="1200" dirty="0"/>
        </a:p>
      </dsp:txBody>
      <dsp:txXfrm>
        <a:off x="5151572" y="4961758"/>
        <a:ext cx="2622907" cy="1189248"/>
      </dsp:txXfrm>
    </dsp:sp>
    <dsp:sp modelId="{90EC09EB-C1E8-4C55-B756-6BAEA130D894}">
      <dsp:nvSpPr>
        <dsp:cNvPr id="0" name=""/>
        <dsp:cNvSpPr/>
      </dsp:nvSpPr>
      <dsp:spPr>
        <a:xfrm rot="227823">
          <a:off x="6319871" y="4393485"/>
          <a:ext cx="426110" cy="219351"/>
        </a:xfrm>
        <a:prstGeom prst="triangle">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ED9862A-BA99-4EF6-AE5E-CA27B5640AC8}">
      <dsp:nvSpPr>
        <dsp:cNvPr id="0" name=""/>
        <dsp:cNvSpPr/>
      </dsp:nvSpPr>
      <dsp:spPr>
        <a:xfrm>
          <a:off x="5097331" y="2004573"/>
          <a:ext cx="3050214" cy="2299737"/>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ru-RU" sz="2400" kern="1200"/>
            <a:t>Объект исследования</a:t>
          </a:r>
          <a:endParaRPr lang="ru-RU" sz="2400" kern="1200" dirty="0"/>
        </a:p>
      </dsp:txBody>
      <dsp:txXfrm>
        <a:off x="5544024" y="2341362"/>
        <a:ext cx="2156828" cy="1626159"/>
      </dsp:txXfrm>
    </dsp:sp>
    <dsp:sp modelId="{65408725-95ED-4930-B69D-65BBB9287807}">
      <dsp:nvSpPr>
        <dsp:cNvPr id="0" name=""/>
        <dsp:cNvSpPr/>
      </dsp:nvSpPr>
      <dsp:spPr>
        <a:xfrm rot="21369208">
          <a:off x="6316863" y="1668715"/>
          <a:ext cx="426110" cy="219351"/>
        </a:xfrm>
        <a:prstGeom prst="triangle">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0CB6894-6402-4F28-B84E-4682D2453807}">
      <dsp:nvSpPr>
        <dsp:cNvPr id="0" name=""/>
        <dsp:cNvSpPr/>
      </dsp:nvSpPr>
      <dsp:spPr>
        <a:xfrm>
          <a:off x="4769642" y="3491"/>
          <a:ext cx="3386766" cy="1560004"/>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ru-RU" sz="2400" kern="1200"/>
            <a:t>Процесс исследования</a:t>
          </a:r>
          <a:endParaRPr lang="ru-RU" sz="2400" kern="1200" dirty="0"/>
        </a:p>
      </dsp:txBody>
      <dsp:txXfrm>
        <a:off x="5265622" y="231948"/>
        <a:ext cx="2394806" cy="1103090"/>
      </dsp:txXfrm>
    </dsp:sp>
    <dsp:sp modelId="{D9C4B8D1-086E-4C2D-A4C9-30248B39E6D2}">
      <dsp:nvSpPr>
        <dsp:cNvPr id="0" name=""/>
        <dsp:cNvSpPr/>
      </dsp:nvSpPr>
      <dsp:spPr>
        <a:xfrm rot="7021509">
          <a:off x="8075502" y="1604982"/>
          <a:ext cx="426110" cy="219351"/>
        </a:xfrm>
        <a:prstGeom prst="triangle">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0BE7F52-3055-4B9F-9366-9B9AA725505C}">
      <dsp:nvSpPr>
        <dsp:cNvPr id="0" name=""/>
        <dsp:cNvSpPr/>
      </dsp:nvSpPr>
      <dsp:spPr>
        <a:xfrm>
          <a:off x="8926431" y="3491"/>
          <a:ext cx="2714582" cy="5457714"/>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ru-RU" sz="2400" kern="1200" dirty="0"/>
            <a:t>Результат исследования</a:t>
          </a:r>
        </a:p>
      </dsp:txBody>
      <dsp:txXfrm>
        <a:off x="9323972" y="802755"/>
        <a:ext cx="1919500" cy="38591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C71E48-6522-40D4-958A-E3640B25C8EC}">
      <dsp:nvSpPr>
        <dsp:cNvPr id="0" name=""/>
        <dsp:cNvSpPr/>
      </dsp:nvSpPr>
      <dsp:spPr>
        <a:xfrm>
          <a:off x="7213044" y="3001866"/>
          <a:ext cx="1344230" cy="307950"/>
        </a:xfrm>
        <a:custGeom>
          <a:avLst/>
          <a:gdLst/>
          <a:ahLst/>
          <a:cxnLst/>
          <a:rect l="0" t="0" r="0" b="0"/>
          <a:pathLst>
            <a:path>
              <a:moveTo>
                <a:pt x="0" y="0"/>
              </a:moveTo>
              <a:lnTo>
                <a:pt x="0" y="155197"/>
              </a:lnTo>
              <a:lnTo>
                <a:pt x="1344230" y="155197"/>
              </a:lnTo>
              <a:lnTo>
                <a:pt x="1344230" y="30795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8B86A08-5ED1-4E8B-8053-089076683746}">
      <dsp:nvSpPr>
        <dsp:cNvPr id="0" name=""/>
        <dsp:cNvSpPr/>
      </dsp:nvSpPr>
      <dsp:spPr>
        <a:xfrm>
          <a:off x="5868813" y="3001866"/>
          <a:ext cx="1344230" cy="307950"/>
        </a:xfrm>
        <a:custGeom>
          <a:avLst/>
          <a:gdLst/>
          <a:ahLst/>
          <a:cxnLst/>
          <a:rect l="0" t="0" r="0" b="0"/>
          <a:pathLst>
            <a:path>
              <a:moveTo>
                <a:pt x="1344230" y="0"/>
              </a:moveTo>
              <a:lnTo>
                <a:pt x="1344230" y="155197"/>
              </a:lnTo>
              <a:lnTo>
                <a:pt x="0" y="155197"/>
              </a:lnTo>
              <a:lnTo>
                <a:pt x="0" y="30795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714D40-1B32-47F7-95CD-ABEA39ECD33A}">
      <dsp:nvSpPr>
        <dsp:cNvPr id="0" name=""/>
        <dsp:cNvSpPr/>
      </dsp:nvSpPr>
      <dsp:spPr>
        <a:xfrm>
          <a:off x="4524583" y="1716292"/>
          <a:ext cx="2688461" cy="307950"/>
        </a:xfrm>
        <a:custGeom>
          <a:avLst/>
          <a:gdLst/>
          <a:ahLst/>
          <a:cxnLst/>
          <a:rect l="0" t="0" r="0" b="0"/>
          <a:pathLst>
            <a:path>
              <a:moveTo>
                <a:pt x="0" y="0"/>
              </a:moveTo>
              <a:lnTo>
                <a:pt x="0" y="155197"/>
              </a:lnTo>
              <a:lnTo>
                <a:pt x="2688461" y="155197"/>
              </a:lnTo>
              <a:lnTo>
                <a:pt x="2688461" y="30795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C943ABF-AC94-4AD0-879C-BDCFE3A21B15}">
      <dsp:nvSpPr>
        <dsp:cNvPr id="0" name=""/>
        <dsp:cNvSpPr/>
      </dsp:nvSpPr>
      <dsp:spPr>
        <a:xfrm>
          <a:off x="1836122" y="3001866"/>
          <a:ext cx="1344230" cy="307950"/>
        </a:xfrm>
        <a:custGeom>
          <a:avLst/>
          <a:gdLst/>
          <a:ahLst/>
          <a:cxnLst/>
          <a:rect l="0" t="0" r="0" b="0"/>
          <a:pathLst>
            <a:path>
              <a:moveTo>
                <a:pt x="0" y="0"/>
              </a:moveTo>
              <a:lnTo>
                <a:pt x="0" y="155197"/>
              </a:lnTo>
              <a:lnTo>
                <a:pt x="1344230" y="155197"/>
              </a:lnTo>
              <a:lnTo>
                <a:pt x="1344230" y="30795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29A3000-A931-4721-A05A-3A5D8F7F7CFC}">
      <dsp:nvSpPr>
        <dsp:cNvPr id="0" name=""/>
        <dsp:cNvSpPr/>
      </dsp:nvSpPr>
      <dsp:spPr>
        <a:xfrm>
          <a:off x="491891" y="3001866"/>
          <a:ext cx="1344230" cy="307950"/>
        </a:xfrm>
        <a:custGeom>
          <a:avLst/>
          <a:gdLst/>
          <a:ahLst/>
          <a:cxnLst/>
          <a:rect l="0" t="0" r="0" b="0"/>
          <a:pathLst>
            <a:path>
              <a:moveTo>
                <a:pt x="1344230" y="0"/>
              </a:moveTo>
              <a:lnTo>
                <a:pt x="1344230" y="155197"/>
              </a:lnTo>
              <a:lnTo>
                <a:pt x="0" y="155197"/>
              </a:lnTo>
              <a:lnTo>
                <a:pt x="0" y="30795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04D3126-DCB5-4695-9A50-7A847B994AD1}">
      <dsp:nvSpPr>
        <dsp:cNvPr id="0" name=""/>
        <dsp:cNvSpPr/>
      </dsp:nvSpPr>
      <dsp:spPr>
        <a:xfrm>
          <a:off x="1836122" y="1716292"/>
          <a:ext cx="2688461" cy="307950"/>
        </a:xfrm>
        <a:custGeom>
          <a:avLst/>
          <a:gdLst/>
          <a:ahLst/>
          <a:cxnLst/>
          <a:rect l="0" t="0" r="0" b="0"/>
          <a:pathLst>
            <a:path>
              <a:moveTo>
                <a:pt x="2688461" y="0"/>
              </a:moveTo>
              <a:lnTo>
                <a:pt x="2688461" y="155197"/>
              </a:lnTo>
              <a:lnTo>
                <a:pt x="0" y="155197"/>
              </a:lnTo>
              <a:lnTo>
                <a:pt x="0" y="30795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DDEAB1F-DEFC-42E8-A40A-F8E90ECD50A7}">
      <dsp:nvSpPr>
        <dsp:cNvPr id="0" name=""/>
        <dsp:cNvSpPr/>
      </dsp:nvSpPr>
      <dsp:spPr>
        <a:xfrm>
          <a:off x="4035772" y="738670"/>
          <a:ext cx="977622" cy="97762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9D5CB7-17DE-4200-B114-B97CEB382F68}">
      <dsp:nvSpPr>
        <dsp:cNvPr id="0" name=""/>
        <dsp:cNvSpPr/>
      </dsp:nvSpPr>
      <dsp:spPr>
        <a:xfrm>
          <a:off x="5013394" y="736226"/>
          <a:ext cx="1466433" cy="977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ru-RU" sz="1500" kern="1200" dirty="0"/>
            <a:t>МЕТОДЫ АНАЛИЗА</a:t>
          </a:r>
        </a:p>
      </dsp:txBody>
      <dsp:txXfrm>
        <a:off x="5013394" y="736226"/>
        <a:ext cx="1466433" cy="977622"/>
      </dsp:txXfrm>
    </dsp:sp>
    <dsp:sp modelId="{6805F13B-F31F-4E17-B75C-850D1A494128}">
      <dsp:nvSpPr>
        <dsp:cNvPr id="0" name=""/>
        <dsp:cNvSpPr/>
      </dsp:nvSpPr>
      <dsp:spPr>
        <a:xfrm>
          <a:off x="1347311" y="2024243"/>
          <a:ext cx="977622" cy="977622"/>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FDCB0C9-E1FA-4C26-9855-854086EE8374}">
      <dsp:nvSpPr>
        <dsp:cNvPr id="0" name=""/>
        <dsp:cNvSpPr/>
      </dsp:nvSpPr>
      <dsp:spPr>
        <a:xfrm>
          <a:off x="2324933" y="2021799"/>
          <a:ext cx="1466433" cy="977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ru-RU" sz="1500" kern="1200" dirty="0"/>
            <a:t>Качественные</a:t>
          </a:r>
        </a:p>
      </dsp:txBody>
      <dsp:txXfrm>
        <a:off x="2324933" y="2021799"/>
        <a:ext cx="1466433" cy="977622"/>
      </dsp:txXfrm>
    </dsp:sp>
    <dsp:sp modelId="{A0F8B32F-C74A-4D78-9ED6-FF8A1270B968}">
      <dsp:nvSpPr>
        <dsp:cNvPr id="0" name=""/>
        <dsp:cNvSpPr/>
      </dsp:nvSpPr>
      <dsp:spPr>
        <a:xfrm>
          <a:off x="3080" y="3309817"/>
          <a:ext cx="977622" cy="977622"/>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54CBA1-A099-485F-9328-B826CE837374}">
      <dsp:nvSpPr>
        <dsp:cNvPr id="0" name=""/>
        <dsp:cNvSpPr/>
      </dsp:nvSpPr>
      <dsp:spPr>
        <a:xfrm>
          <a:off x="980702" y="3307373"/>
          <a:ext cx="1466433" cy="977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ru-RU" sz="1500" kern="1200" dirty="0"/>
            <a:t>кодирование</a:t>
          </a:r>
        </a:p>
      </dsp:txBody>
      <dsp:txXfrm>
        <a:off x="980702" y="3307373"/>
        <a:ext cx="1466433" cy="977622"/>
      </dsp:txXfrm>
    </dsp:sp>
    <dsp:sp modelId="{F21C009D-5501-45F5-9646-88DF0B7E2CF2}">
      <dsp:nvSpPr>
        <dsp:cNvPr id="0" name=""/>
        <dsp:cNvSpPr/>
      </dsp:nvSpPr>
      <dsp:spPr>
        <a:xfrm>
          <a:off x="2691541" y="3309817"/>
          <a:ext cx="977622" cy="977622"/>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C6A0F88-6F2C-4EB7-9EF7-14AC27D8028D}">
      <dsp:nvSpPr>
        <dsp:cNvPr id="0" name=""/>
        <dsp:cNvSpPr/>
      </dsp:nvSpPr>
      <dsp:spPr>
        <a:xfrm>
          <a:off x="3669163" y="3307373"/>
          <a:ext cx="1466433" cy="977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ru-RU" sz="1500" kern="1200" dirty="0"/>
            <a:t>представление</a:t>
          </a:r>
        </a:p>
      </dsp:txBody>
      <dsp:txXfrm>
        <a:off x="3669163" y="3307373"/>
        <a:ext cx="1466433" cy="977622"/>
      </dsp:txXfrm>
    </dsp:sp>
    <dsp:sp modelId="{06CA2159-11CB-4E6D-9FD8-F55D72D5F734}">
      <dsp:nvSpPr>
        <dsp:cNvPr id="0" name=""/>
        <dsp:cNvSpPr/>
      </dsp:nvSpPr>
      <dsp:spPr>
        <a:xfrm>
          <a:off x="6724233" y="2024243"/>
          <a:ext cx="977622" cy="977622"/>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0DA5C9-FA35-4744-AE64-7AC3C852E057}">
      <dsp:nvSpPr>
        <dsp:cNvPr id="0" name=""/>
        <dsp:cNvSpPr/>
      </dsp:nvSpPr>
      <dsp:spPr>
        <a:xfrm>
          <a:off x="7701855" y="2021799"/>
          <a:ext cx="1466433" cy="977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ru-RU" sz="1500" kern="1200" dirty="0"/>
            <a:t>Количественные</a:t>
          </a:r>
        </a:p>
      </dsp:txBody>
      <dsp:txXfrm>
        <a:off x="7701855" y="2021799"/>
        <a:ext cx="1466433" cy="977622"/>
      </dsp:txXfrm>
    </dsp:sp>
    <dsp:sp modelId="{DFB74A37-C4DD-44A7-B11B-3089A698EA96}">
      <dsp:nvSpPr>
        <dsp:cNvPr id="0" name=""/>
        <dsp:cNvSpPr/>
      </dsp:nvSpPr>
      <dsp:spPr>
        <a:xfrm>
          <a:off x="5380002" y="3309817"/>
          <a:ext cx="977622" cy="977622"/>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9429BF-313C-410D-9A75-BFBE7D0EE1C3}">
      <dsp:nvSpPr>
        <dsp:cNvPr id="0" name=""/>
        <dsp:cNvSpPr/>
      </dsp:nvSpPr>
      <dsp:spPr>
        <a:xfrm>
          <a:off x="6357624" y="3307373"/>
          <a:ext cx="1466433" cy="977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ru-RU" sz="1500" kern="1200" dirty="0"/>
            <a:t>описание</a:t>
          </a:r>
        </a:p>
      </dsp:txBody>
      <dsp:txXfrm>
        <a:off x="6357624" y="3307373"/>
        <a:ext cx="1466433" cy="977622"/>
      </dsp:txXfrm>
    </dsp:sp>
    <dsp:sp modelId="{27449583-4C9A-43D4-993C-34B78D1CC3D6}">
      <dsp:nvSpPr>
        <dsp:cNvPr id="0" name=""/>
        <dsp:cNvSpPr/>
      </dsp:nvSpPr>
      <dsp:spPr>
        <a:xfrm>
          <a:off x="8068463" y="3309817"/>
          <a:ext cx="977622" cy="977622"/>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EDFA8B-39CA-437D-A326-290FECAE78C3}">
      <dsp:nvSpPr>
        <dsp:cNvPr id="0" name=""/>
        <dsp:cNvSpPr/>
      </dsp:nvSpPr>
      <dsp:spPr>
        <a:xfrm>
          <a:off x="9046085" y="3307373"/>
          <a:ext cx="1466433" cy="977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ru-RU" sz="1500" kern="1200" dirty="0"/>
            <a:t>вывод</a:t>
          </a:r>
        </a:p>
      </dsp:txBody>
      <dsp:txXfrm>
        <a:off x="9046085" y="3307373"/>
        <a:ext cx="1466433" cy="97762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FCA371-92F4-497A-AECC-2B05C35DAA11}">
      <dsp:nvSpPr>
        <dsp:cNvPr id="0" name=""/>
        <dsp:cNvSpPr/>
      </dsp:nvSpPr>
      <dsp:spPr>
        <a:xfrm>
          <a:off x="0" y="0"/>
          <a:ext cx="11725274" cy="1803082"/>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51460" tIns="251460" rIns="251460" bIns="251460" numCol="1" spcCol="1270" anchor="ctr" anchorCtr="0">
          <a:noAutofit/>
        </a:bodyPr>
        <a:lstStyle/>
        <a:p>
          <a:pPr marL="0" lvl="0" indent="0" algn="ctr" defTabSz="2933700">
            <a:lnSpc>
              <a:spcPct val="90000"/>
            </a:lnSpc>
            <a:spcBef>
              <a:spcPct val="0"/>
            </a:spcBef>
            <a:spcAft>
              <a:spcPct val="35000"/>
            </a:spcAft>
            <a:buNone/>
          </a:pPr>
          <a:r>
            <a:rPr lang="ru-RU" sz="6600" i="1" kern="1200" dirty="0"/>
            <a:t>меры центральной тенденции</a:t>
          </a:r>
          <a:endParaRPr lang="ru-RU" sz="6000" kern="1200" dirty="0"/>
        </a:p>
      </dsp:txBody>
      <dsp:txXfrm>
        <a:off x="0" y="0"/>
        <a:ext cx="11725274" cy="1803082"/>
      </dsp:txXfrm>
    </dsp:sp>
    <dsp:sp modelId="{B9DBC0E5-C0D4-4F1A-9D79-71E6FDAD1ED5}">
      <dsp:nvSpPr>
        <dsp:cNvPr id="0" name=""/>
        <dsp:cNvSpPr/>
      </dsp:nvSpPr>
      <dsp:spPr>
        <a:xfrm>
          <a:off x="5725" y="1803082"/>
          <a:ext cx="3904607" cy="37864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ru-RU" sz="3600" kern="1200" dirty="0"/>
            <a:t>(арифметическое) </a:t>
          </a:r>
        </a:p>
        <a:p>
          <a:pPr marL="0" lvl="0" indent="0" algn="ctr" defTabSz="1600200">
            <a:lnSpc>
              <a:spcPct val="90000"/>
            </a:lnSpc>
            <a:spcBef>
              <a:spcPct val="0"/>
            </a:spcBef>
            <a:spcAft>
              <a:spcPct val="35000"/>
            </a:spcAft>
            <a:buNone/>
          </a:pPr>
          <a:r>
            <a:rPr lang="ru-RU" sz="4000" i="1" kern="1200" dirty="0"/>
            <a:t>среднее</a:t>
          </a:r>
          <a:endParaRPr lang="ru-RU" sz="4000" kern="1200" dirty="0"/>
        </a:p>
      </dsp:txBody>
      <dsp:txXfrm>
        <a:off x="5725" y="1803082"/>
        <a:ext cx="3904607" cy="3786472"/>
      </dsp:txXfrm>
    </dsp:sp>
    <dsp:sp modelId="{55F4B686-FD98-4600-AEDD-66C5A5231146}">
      <dsp:nvSpPr>
        <dsp:cNvPr id="0" name=""/>
        <dsp:cNvSpPr/>
      </dsp:nvSpPr>
      <dsp:spPr>
        <a:xfrm>
          <a:off x="3910333" y="1803082"/>
          <a:ext cx="3904607" cy="37864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ru-RU" sz="4000" kern="1200" dirty="0"/>
            <a:t>медиана</a:t>
          </a:r>
        </a:p>
      </dsp:txBody>
      <dsp:txXfrm>
        <a:off x="3910333" y="1803082"/>
        <a:ext cx="3904607" cy="3786472"/>
      </dsp:txXfrm>
    </dsp:sp>
    <dsp:sp modelId="{43984B52-87F3-4369-80FF-721752040A37}">
      <dsp:nvSpPr>
        <dsp:cNvPr id="0" name=""/>
        <dsp:cNvSpPr/>
      </dsp:nvSpPr>
      <dsp:spPr>
        <a:xfrm>
          <a:off x="7820666" y="1793388"/>
          <a:ext cx="3904607" cy="37864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ru-RU" sz="4000" kern="1200" dirty="0"/>
            <a:t>мода</a:t>
          </a:r>
        </a:p>
      </dsp:txBody>
      <dsp:txXfrm>
        <a:off x="7820666" y="1793388"/>
        <a:ext cx="3904607" cy="3786472"/>
      </dsp:txXfrm>
    </dsp:sp>
    <dsp:sp modelId="{757868BA-FA7D-4D00-B5DE-1892A11ADC6F}">
      <dsp:nvSpPr>
        <dsp:cNvPr id="0" name=""/>
        <dsp:cNvSpPr/>
      </dsp:nvSpPr>
      <dsp:spPr>
        <a:xfrm>
          <a:off x="0" y="5589554"/>
          <a:ext cx="11725274" cy="420719"/>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2F0BA86E-95C4-4292-842D-A6F8B7C780CB}" type="datetimeFigureOut">
              <a:rPr lang="ru-RU" smtClean="0"/>
              <a:t>17.06.2017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5DA5773-3528-4C2E-A583-5509D2DE5B92}" type="slidenum">
              <a:rPr lang="ru-RU" smtClean="0"/>
              <a:t>‹#›</a:t>
            </a:fld>
            <a:endParaRPr lang="ru-RU"/>
          </a:p>
        </p:txBody>
      </p:sp>
    </p:spTree>
    <p:extLst>
      <p:ext uri="{BB962C8B-B14F-4D97-AF65-F5344CB8AC3E}">
        <p14:creationId xmlns:p14="http://schemas.microsoft.com/office/powerpoint/2010/main" val="3404377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F0BA86E-95C4-4292-842D-A6F8B7C780CB}" type="datetimeFigureOut">
              <a:rPr lang="ru-RU" smtClean="0"/>
              <a:t>17.06.2017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5DA5773-3528-4C2E-A583-5509D2DE5B92}" type="slidenum">
              <a:rPr lang="ru-RU" smtClean="0"/>
              <a:t>‹#›</a:t>
            </a:fld>
            <a:endParaRPr lang="ru-RU"/>
          </a:p>
        </p:txBody>
      </p:sp>
    </p:spTree>
    <p:extLst>
      <p:ext uri="{BB962C8B-B14F-4D97-AF65-F5344CB8AC3E}">
        <p14:creationId xmlns:p14="http://schemas.microsoft.com/office/powerpoint/2010/main" val="2871096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F0BA86E-95C4-4292-842D-A6F8B7C780CB}" type="datetimeFigureOut">
              <a:rPr lang="ru-RU" smtClean="0"/>
              <a:t>17.06.2017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5DA5773-3528-4C2E-A583-5509D2DE5B92}" type="slidenum">
              <a:rPr lang="ru-RU" smtClean="0"/>
              <a:t>‹#›</a:t>
            </a:fld>
            <a:endParaRPr lang="ru-RU"/>
          </a:p>
        </p:txBody>
      </p:sp>
    </p:spTree>
    <p:extLst>
      <p:ext uri="{BB962C8B-B14F-4D97-AF65-F5344CB8AC3E}">
        <p14:creationId xmlns:p14="http://schemas.microsoft.com/office/powerpoint/2010/main" val="202271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F0BA86E-95C4-4292-842D-A6F8B7C780CB}" type="datetimeFigureOut">
              <a:rPr lang="ru-RU" smtClean="0"/>
              <a:t>17.06.2017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5DA5773-3528-4C2E-A583-5509D2DE5B92}" type="slidenum">
              <a:rPr lang="ru-RU" smtClean="0"/>
              <a:t>‹#›</a:t>
            </a:fld>
            <a:endParaRPr lang="ru-RU"/>
          </a:p>
        </p:txBody>
      </p:sp>
    </p:spTree>
    <p:extLst>
      <p:ext uri="{BB962C8B-B14F-4D97-AF65-F5344CB8AC3E}">
        <p14:creationId xmlns:p14="http://schemas.microsoft.com/office/powerpoint/2010/main" val="1601566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2F0BA86E-95C4-4292-842D-A6F8B7C780CB}" type="datetimeFigureOut">
              <a:rPr lang="ru-RU" smtClean="0"/>
              <a:t>17.06.2017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5DA5773-3528-4C2E-A583-5509D2DE5B92}" type="slidenum">
              <a:rPr lang="ru-RU" smtClean="0"/>
              <a:t>‹#›</a:t>
            </a:fld>
            <a:endParaRPr lang="ru-RU"/>
          </a:p>
        </p:txBody>
      </p:sp>
    </p:spTree>
    <p:extLst>
      <p:ext uri="{BB962C8B-B14F-4D97-AF65-F5344CB8AC3E}">
        <p14:creationId xmlns:p14="http://schemas.microsoft.com/office/powerpoint/2010/main" val="2217747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2F0BA86E-95C4-4292-842D-A6F8B7C780CB}" type="datetimeFigureOut">
              <a:rPr lang="ru-RU" smtClean="0"/>
              <a:t>17.06.2017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5DA5773-3528-4C2E-A583-5509D2DE5B92}" type="slidenum">
              <a:rPr lang="ru-RU" smtClean="0"/>
              <a:t>‹#›</a:t>
            </a:fld>
            <a:endParaRPr lang="ru-RU"/>
          </a:p>
        </p:txBody>
      </p:sp>
    </p:spTree>
    <p:extLst>
      <p:ext uri="{BB962C8B-B14F-4D97-AF65-F5344CB8AC3E}">
        <p14:creationId xmlns:p14="http://schemas.microsoft.com/office/powerpoint/2010/main" val="3553161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2F0BA86E-95C4-4292-842D-A6F8B7C780CB}" type="datetimeFigureOut">
              <a:rPr lang="ru-RU" smtClean="0"/>
              <a:t>17.06.2017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5DA5773-3528-4C2E-A583-5509D2DE5B92}" type="slidenum">
              <a:rPr lang="ru-RU" smtClean="0"/>
              <a:t>‹#›</a:t>
            </a:fld>
            <a:endParaRPr lang="ru-RU"/>
          </a:p>
        </p:txBody>
      </p:sp>
    </p:spTree>
    <p:extLst>
      <p:ext uri="{BB962C8B-B14F-4D97-AF65-F5344CB8AC3E}">
        <p14:creationId xmlns:p14="http://schemas.microsoft.com/office/powerpoint/2010/main" val="226475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2F0BA86E-95C4-4292-842D-A6F8B7C780CB}" type="datetimeFigureOut">
              <a:rPr lang="ru-RU" smtClean="0"/>
              <a:t>17.06.2017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5DA5773-3528-4C2E-A583-5509D2DE5B92}" type="slidenum">
              <a:rPr lang="ru-RU" smtClean="0"/>
              <a:t>‹#›</a:t>
            </a:fld>
            <a:endParaRPr lang="ru-RU"/>
          </a:p>
        </p:txBody>
      </p:sp>
    </p:spTree>
    <p:extLst>
      <p:ext uri="{BB962C8B-B14F-4D97-AF65-F5344CB8AC3E}">
        <p14:creationId xmlns:p14="http://schemas.microsoft.com/office/powerpoint/2010/main" val="214664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F0BA86E-95C4-4292-842D-A6F8B7C780CB}" type="datetimeFigureOut">
              <a:rPr lang="ru-RU" smtClean="0"/>
              <a:t>17.06.2017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5DA5773-3528-4C2E-A583-5509D2DE5B92}" type="slidenum">
              <a:rPr lang="ru-RU" smtClean="0"/>
              <a:t>‹#›</a:t>
            </a:fld>
            <a:endParaRPr lang="ru-RU"/>
          </a:p>
        </p:txBody>
      </p:sp>
    </p:spTree>
    <p:extLst>
      <p:ext uri="{BB962C8B-B14F-4D97-AF65-F5344CB8AC3E}">
        <p14:creationId xmlns:p14="http://schemas.microsoft.com/office/powerpoint/2010/main" val="2768693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2F0BA86E-95C4-4292-842D-A6F8B7C780CB}" type="datetimeFigureOut">
              <a:rPr lang="ru-RU" smtClean="0"/>
              <a:t>17.06.2017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5DA5773-3528-4C2E-A583-5509D2DE5B92}" type="slidenum">
              <a:rPr lang="ru-RU" smtClean="0"/>
              <a:t>‹#›</a:t>
            </a:fld>
            <a:endParaRPr lang="ru-RU"/>
          </a:p>
        </p:txBody>
      </p:sp>
    </p:spTree>
    <p:extLst>
      <p:ext uri="{BB962C8B-B14F-4D97-AF65-F5344CB8AC3E}">
        <p14:creationId xmlns:p14="http://schemas.microsoft.com/office/powerpoint/2010/main" val="634431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2F0BA86E-95C4-4292-842D-A6F8B7C780CB}" type="datetimeFigureOut">
              <a:rPr lang="ru-RU" smtClean="0"/>
              <a:t>17.06.2017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5DA5773-3528-4C2E-A583-5509D2DE5B92}" type="slidenum">
              <a:rPr lang="ru-RU" smtClean="0"/>
              <a:t>‹#›</a:t>
            </a:fld>
            <a:endParaRPr lang="ru-RU"/>
          </a:p>
        </p:txBody>
      </p:sp>
    </p:spTree>
    <p:extLst>
      <p:ext uri="{BB962C8B-B14F-4D97-AF65-F5344CB8AC3E}">
        <p14:creationId xmlns:p14="http://schemas.microsoft.com/office/powerpoint/2010/main" val="2643671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0BA86E-95C4-4292-842D-A6F8B7C780CB}" type="datetimeFigureOut">
              <a:rPr lang="ru-RU" smtClean="0"/>
              <a:t>17.06.2017</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DA5773-3528-4C2E-A583-5509D2DE5B92}" type="slidenum">
              <a:rPr lang="ru-RU" smtClean="0"/>
              <a:t>‹#›</a:t>
            </a:fld>
            <a:endParaRPr lang="ru-RU"/>
          </a:p>
        </p:txBody>
      </p:sp>
    </p:spTree>
    <p:extLst>
      <p:ext uri="{BB962C8B-B14F-4D97-AF65-F5344CB8AC3E}">
        <p14:creationId xmlns:p14="http://schemas.microsoft.com/office/powerpoint/2010/main" val="7089227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hyperlink" Target="http://base.garant.ru/71231166/#ixzz4jkxzgDzu" TargetMode="Externa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a:t>Методы социологических исследований.</a:t>
            </a:r>
          </a:p>
        </p:txBody>
      </p:sp>
      <p:sp>
        <p:nvSpPr>
          <p:cNvPr id="3" name="Подзаголовок 2"/>
          <p:cNvSpPr>
            <a:spLocks noGrp="1"/>
          </p:cNvSpPr>
          <p:nvPr>
            <p:ph type="subTitle" idx="1"/>
          </p:nvPr>
        </p:nvSpPr>
        <p:spPr/>
        <p:txBody>
          <a:bodyPr/>
          <a:lstStyle/>
          <a:p>
            <a:r>
              <a:rPr lang="ru-RU" dirty="0"/>
              <a:t>Лектор </a:t>
            </a:r>
          </a:p>
          <a:p>
            <a:r>
              <a:rPr lang="ru-RU" dirty="0"/>
              <a:t>доцент ДГУ</a:t>
            </a:r>
          </a:p>
          <a:p>
            <a:r>
              <a:rPr lang="ru-RU" dirty="0"/>
              <a:t> </a:t>
            </a:r>
            <a:r>
              <a:rPr lang="ru-RU" dirty="0" err="1"/>
              <a:t>Малучиев</a:t>
            </a:r>
            <a:r>
              <a:rPr lang="ru-RU" dirty="0"/>
              <a:t> Гаджи </a:t>
            </a:r>
            <a:r>
              <a:rPr lang="ru-RU" dirty="0" err="1"/>
              <a:t>Сафижуллаевич</a:t>
            </a:r>
            <a:endParaRPr lang="ru-RU" dirty="0"/>
          </a:p>
        </p:txBody>
      </p:sp>
    </p:spTree>
    <p:extLst>
      <p:ext uri="{BB962C8B-B14F-4D97-AF65-F5344CB8AC3E}">
        <p14:creationId xmlns:p14="http://schemas.microsoft.com/office/powerpoint/2010/main" val="1157948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effectLst/>
                <a:latin typeface="Times New Roman" panose="02020603050405020304" pitchFamily="18" charset="0"/>
                <a:ea typeface="Times New Roman" panose="02020603050405020304" pitchFamily="18" charset="0"/>
              </a:rPr>
              <a:t>Этапы социологического исследования</a:t>
            </a:r>
            <a:endParaRPr lang="ru-RU" dirty="0"/>
          </a:p>
        </p:txBody>
      </p:sp>
      <p:sp>
        <p:nvSpPr>
          <p:cNvPr id="3" name="Объект 2"/>
          <p:cNvSpPr>
            <a:spLocks noGrp="1"/>
          </p:cNvSpPr>
          <p:nvPr>
            <p:ph idx="1"/>
          </p:nvPr>
        </p:nvSpPr>
        <p:spPr/>
        <p:txBody>
          <a:bodyPr/>
          <a:lstStyle/>
          <a:p>
            <a:pPr indent="457200" algn="just">
              <a:spcAft>
                <a:spcPts val="0"/>
              </a:spcAft>
            </a:pPr>
            <a:r>
              <a:rPr lang="ru-RU" sz="4000" b="1" dirty="0">
                <a:effectLst/>
                <a:latin typeface="Times New Roman" panose="02020603050405020304" pitchFamily="18" charset="0"/>
                <a:ea typeface="Times New Roman" panose="02020603050405020304" pitchFamily="18" charset="0"/>
              </a:rPr>
              <a:t>подготовка исследования;</a:t>
            </a:r>
            <a:endParaRPr lang="ru-RU" sz="4000" dirty="0">
              <a:effectLst/>
              <a:latin typeface="Times New Roman" panose="02020603050405020304" pitchFamily="18" charset="0"/>
              <a:ea typeface="Times New Roman" panose="02020603050405020304" pitchFamily="18" charset="0"/>
            </a:endParaRPr>
          </a:p>
          <a:p>
            <a:pPr indent="457200" algn="just">
              <a:spcAft>
                <a:spcPts val="0"/>
              </a:spcAft>
            </a:pPr>
            <a:r>
              <a:rPr lang="ru-RU" sz="4000" b="1" dirty="0">
                <a:effectLst/>
                <a:latin typeface="Times New Roman" panose="02020603050405020304" pitchFamily="18" charset="0"/>
                <a:ea typeface="Times New Roman" panose="02020603050405020304" pitchFamily="18" charset="0"/>
              </a:rPr>
              <a:t>сбор первичной социологической информации;</a:t>
            </a:r>
            <a:endParaRPr lang="ru-RU" sz="4000" dirty="0">
              <a:effectLst/>
              <a:latin typeface="Times New Roman" panose="02020603050405020304" pitchFamily="18" charset="0"/>
              <a:ea typeface="Times New Roman" panose="02020603050405020304" pitchFamily="18" charset="0"/>
            </a:endParaRPr>
          </a:p>
          <a:p>
            <a:pPr indent="457200" algn="just">
              <a:spcAft>
                <a:spcPts val="0"/>
              </a:spcAft>
            </a:pPr>
            <a:r>
              <a:rPr lang="ru-RU" sz="4000" b="1" dirty="0">
                <a:effectLst/>
                <a:latin typeface="Times New Roman" panose="02020603050405020304" pitchFamily="18" charset="0"/>
                <a:ea typeface="Times New Roman" panose="02020603050405020304" pitchFamily="18" charset="0"/>
              </a:rPr>
              <a:t>подготовка собранной информации к обработке и ее обработка;</a:t>
            </a:r>
            <a:endParaRPr lang="ru-RU" sz="4000" dirty="0">
              <a:effectLst/>
              <a:latin typeface="Times New Roman" panose="02020603050405020304" pitchFamily="18" charset="0"/>
              <a:ea typeface="Times New Roman" panose="02020603050405020304" pitchFamily="18" charset="0"/>
            </a:endParaRPr>
          </a:p>
          <a:p>
            <a:pPr indent="457200" algn="just">
              <a:spcAft>
                <a:spcPts val="0"/>
              </a:spcAft>
            </a:pPr>
            <a:r>
              <a:rPr lang="ru-RU" sz="4000" b="1" dirty="0">
                <a:effectLst/>
                <a:latin typeface="Times New Roman" panose="02020603050405020304" pitchFamily="18" charset="0"/>
                <a:ea typeface="Times New Roman" panose="02020603050405020304" pitchFamily="18" charset="0"/>
              </a:rPr>
              <a:t>анализ обработанной информации и оформление выводов.</a:t>
            </a:r>
            <a:endParaRPr lang="ru-RU" sz="4000" dirty="0">
              <a:effectLst/>
              <a:latin typeface="Times New Roman" panose="02020603050405020304" pitchFamily="18" charset="0"/>
              <a:ea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2990325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4"/>
          <p:cNvGraphicFramePr>
            <a:graphicFrameLocks/>
          </p:cNvGraphicFramePr>
          <p:nvPr>
            <p:extLst>
              <p:ext uri="{D42A27DB-BD31-4B8C-83A1-F6EECF244321}">
                <p14:modId xmlns:p14="http://schemas.microsoft.com/office/powerpoint/2010/main" val="2489164993"/>
              </p:ext>
            </p:extLst>
          </p:nvPr>
        </p:nvGraphicFramePr>
        <p:xfrm>
          <a:off x="409574" y="633249"/>
          <a:ext cx="11468101" cy="5699760"/>
        </p:xfrm>
        <a:graphic>
          <a:graphicData uri="http://schemas.openxmlformats.org/drawingml/2006/table">
            <a:tbl>
              <a:tblPr firstRow="1" bandRow="1">
                <a:tableStyleId>{5C22544A-7EE6-4342-B048-85BDC9FD1C3A}</a:tableStyleId>
              </a:tblPr>
              <a:tblGrid>
                <a:gridCol w="779083">
                  <a:extLst>
                    <a:ext uri="{9D8B030D-6E8A-4147-A177-3AD203B41FA5}">
                      <a16:colId xmlns:a16="http://schemas.microsoft.com/office/drawing/2014/main" val="20000"/>
                    </a:ext>
                  </a:extLst>
                </a:gridCol>
                <a:gridCol w="10689018">
                  <a:extLst>
                    <a:ext uri="{9D8B030D-6E8A-4147-A177-3AD203B41FA5}">
                      <a16:colId xmlns:a16="http://schemas.microsoft.com/office/drawing/2014/main" val="20001"/>
                    </a:ext>
                  </a:extLst>
                </a:gridCol>
              </a:tblGrid>
              <a:tr h="482537">
                <a:tc>
                  <a:txBody>
                    <a:bodyPr/>
                    <a:lstStyle/>
                    <a:p>
                      <a:endParaRPr lang="ru-RU"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3200" i="1" dirty="0"/>
                        <a:t>программа исследования</a:t>
                      </a:r>
                      <a:endParaRPr lang="ru-RU" dirty="0"/>
                    </a:p>
                  </a:txBody>
                  <a:tcPr/>
                </a:tc>
                <a:extLst>
                  <a:ext uri="{0D108BD9-81ED-4DB2-BD59-A6C34878D82A}">
                    <a16:rowId xmlns:a16="http://schemas.microsoft.com/office/drawing/2014/main" val="10000"/>
                  </a:ext>
                </a:extLst>
              </a:tr>
              <a:tr h="386981">
                <a:tc>
                  <a:txBody>
                    <a:bodyPr/>
                    <a:lstStyle/>
                    <a:p>
                      <a:pPr algn="ctr"/>
                      <a:r>
                        <a:rPr lang="en-US" dirty="0"/>
                        <a:t>I</a:t>
                      </a:r>
                      <a:endParaRPr lang="ru-RU"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200" b="1" kern="1200" dirty="0">
                          <a:solidFill>
                            <a:schemeClr val="dk1"/>
                          </a:solidFill>
                          <a:effectLst/>
                          <a:latin typeface="+mn-lt"/>
                          <a:ea typeface="+mn-ea"/>
                          <a:cs typeface="+mn-cs"/>
                        </a:rPr>
                        <a:t>Методологическая часть программы.</a:t>
                      </a:r>
                      <a:endParaRPr lang="ru-RU" sz="2200" b="1" dirty="0"/>
                    </a:p>
                  </a:txBody>
                  <a:tcPr/>
                </a:tc>
                <a:extLst>
                  <a:ext uri="{0D108BD9-81ED-4DB2-BD59-A6C34878D82A}">
                    <a16:rowId xmlns:a16="http://schemas.microsoft.com/office/drawing/2014/main" val="10001"/>
                  </a:ext>
                </a:extLst>
              </a:tr>
              <a:tr h="386981">
                <a:tc>
                  <a:txBody>
                    <a:bodyPr/>
                    <a:lstStyle/>
                    <a:p>
                      <a:pPr marL="0" indent="0" algn="ctr">
                        <a:buFont typeface="+mj-lt"/>
                        <a:buNone/>
                      </a:pPr>
                      <a:r>
                        <a:rPr lang="ru-RU" sz="2200" dirty="0"/>
                        <a:t>1.</a:t>
                      </a:r>
                    </a:p>
                  </a:txBody>
                  <a:tcPr/>
                </a:tc>
                <a:tc>
                  <a:txBody>
                    <a:bodyPr/>
                    <a:lstStyle/>
                    <a:p>
                      <a:r>
                        <a:rPr lang="ru-RU" sz="2200" kern="1200" dirty="0">
                          <a:solidFill>
                            <a:schemeClr val="dk1"/>
                          </a:solidFill>
                          <a:effectLst/>
                          <a:latin typeface="+mn-lt"/>
                          <a:ea typeface="+mn-ea"/>
                          <a:cs typeface="+mn-cs"/>
                        </a:rPr>
                        <a:t>Описание проблемной ситуации.</a:t>
                      </a:r>
                      <a:endParaRPr lang="ru-RU" sz="2200" dirty="0"/>
                    </a:p>
                  </a:txBody>
                  <a:tcPr/>
                </a:tc>
                <a:extLst>
                  <a:ext uri="{0D108BD9-81ED-4DB2-BD59-A6C34878D82A}">
                    <a16:rowId xmlns:a16="http://schemas.microsoft.com/office/drawing/2014/main" val="10002"/>
                  </a:ext>
                </a:extLst>
              </a:tr>
              <a:tr h="386981">
                <a:tc>
                  <a:txBody>
                    <a:bodyPr/>
                    <a:lstStyle/>
                    <a:p>
                      <a:pPr marL="0" indent="0" algn="ctr">
                        <a:buFont typeface="+mj-lt"/>
                        <a:buNone/>
                      </a:pPr>
                      <a:r>
                        <a:rPr lang="ru-RU" sz="2200" dirty="0"/>
                        <a:t>2.</a:t>
                      </a:r>
                    </a:p>
                  </a:txBody>
                  <a:tcPr/>
                </a:tc>
                <a:tc>
                  <a:txBody>
                    <a:bodyPr/>
                    <a:lstStyle/>
                    <a:p>
                      <a:r>
                        <a:rPr lang="ru-RU" sz="2200" kern="1200" dirty="0">
                          <a:solidFill>
                            <a:schemeClr val="dk1"/>
                          </a:solidFill>
                          <a:effectLst/>
                          <a:latin typeface="+mn-lt"/>
                          <a:ea typeface="+mn-ea"/>
                          <a:cs typeface="+mn-cs"/>
                        </a:rPr>
                        <a:t>Указание цели и задач.</a:t>
                      </a:r>
                      <a:endParaRPr lang="ru-RU" sz="2200" dirty="0"/>
                    </a:p>
                  </a:txBody>
                  <a:tcPr/>
                </a:tc>
                <a:extLst>
                  <a:ext uri="{0D108BD9-81ED-4DB2-BD59-A6C34878D82A}">
                    <a16:rowId xmlns:a16="http://schemas.microsoft.com/office/drawing/2014/main" val="10003"/>
                  </a:ext>
                </a:extLst>
              </a:tr>
              <a:tr h="386981">
                <a:tc>
                  <a:txBody>
                    <a:bodyPr/>
                    <a:lstStyle/>
                    <a:p>
                      <a:pPr marL="0" indent="0" algn="ctr">
                        <a:buFont typeface="+mj-lt"/>
                        <a:buNone/>
                      </a:pPr>
                      <a:r>
                        <a:rPr lang="ru-RU" sz="2200" dirty="0"/>
                        <a:t>3.</a:t>
                      </a:r>
                    </a:p>
                  </a:txBody>
                  <a:tcPr/>
                </a:tc>
                <a:tc>
                  <a:txBody>
                    <a:bodyPr/>
                    <a:lstStyle/>
                    <a:p>
                      <a:r>
                        <a:rPr lang="ru-RU" sz="2200" kern="1200" dirty="0">
                          <a:solidFill>
                            <a:schemeClr val="dk1"/>
                          </a:solidFill>
                          <a:effectLst/>
                          <a:latin typeface="+mn-lt"/>
                          <a:ea typeface="+mn-ea"/>
                          <a:cs typeface="+mn-cs"/>
                        </a:rPr>
                        <a:t>Определение объекта и предмета исследования.</a:t>
                      </a:r>
                      <a:endParaRPr lang="ru-RU" sz="2200" dirty="0"/>
                    </a:p>
                  </a:txBody>
                  <a:tcPr/>
                </a:tc>
                <a:extLst>
                  <a:ext uri="{0D108BD9-81ED-4DB2-BD59-A6C34878D82A}">
                    <a16:rowId xmlns:a16="http://schemas.microsoft.com/office/drawing/2014/main" val="10004"/>
                  </a:ext>
                </a:extLst>
              </a:tr>
              <a:tr h="386981">
                <a:tc>
                  <a:txBody>
                    <a:bodyPr/>
                    <a:lstStyle/>
                    <a:p>
                      <a:pPr marL="0" indent="0" algn="ctr">
                        <a:buFont typeface="+mj-lt"/>
                        <a:buNone/>
                      </a:pPr>
                      <a:r>
                        <a:rPr lang="ru-RU" sz="2200" dirty="0"/>
                        <a:t>4.</a:t>
                      </a:r>
                    </a:p>
                  </a:txBody>
                  <a:tcPr/>
                </a:tc>
                <a:tc>
                  <a:txBody>
                    <a:bodyPr/>
                    <a:lstStyle/>
                    <a:p>
                      <a:r>
                        <a:rPr lang="ru-RU" sz="2200" kern="1200" dirty="0">
                          <a:solidFill>
                            <a:schemeClr val="dk1"/>
                          </a:solidFill>
                          <a:effectLst/>
                          <a:latin typeface="+mn-lt"/>
                          <a:ea typeface="+mn-ea"/>
                          <a:cs typeface="+mn-cs"/>
                        </a:rPr>
                        <a:t>Интерпретация основных понятий.</a:t>
                      </a:r>
                      <a:endParaRPr lang="ru-RU" sz="2200" dirty="0"/>
                    </a:p>
                  </a:txBody>
                  <a:tcPr/>
                </a:tc>
                <a:extLst>
                  <a:ext uri="{0D108BD9-81ED-4DB2-BD59-A6C34878D82A}">
                    <a16:rowId xmlns:a16="http://schemas.microsoft.com/office/drawing/2014/main" val="10005"/>
                  </a:ext>
                </a:extLst>
              </a:tr>
              <a:tr h="386981">
                <a:tc>
                  <a:txBody>
                    <a:bodyPr/>
                    <a:lstStyle/>
                    <a:p>
                      <a:pPr marL="0" indent="0" algn="ctr">
                        <a:buFont typeface="+mj-lt"/>
                        <a:buNone/>
                      </a:pPr>
                      <a:r>
                        <a:rPr lang="ru-RU" sz="2200" dirty="0"/>
                        <a:t>5.</a:t>
                      </a:r>
                    </a:p>
                  </a:txBody>
                  <a:tcPr/>
                </a:tc>
                <a:tc>
                  <a:txBody>
                    <a:bodyPr/>
                    <a:lstStyle/>
                    <a:p>
                      <a:r>
                        <a:rPr lang="ru-RU" sz="2200" kern="1200" dirty="0">
                          <a:solidFill>
                            <a:schemeClr val="dk1"/>
                          </a:solidFill>
                          <a:effectLst/>
                          <a:latin typeface="+mn-lt"/>
                          <a:ea typeface="+mn-ea"/>
                          <a:cs typeface="+mn-cs"/>
                        </a:rPr>
                        <a:t>Формулировка гипотез.</a:t>
                      </a:r>
                      <a:endParaRPr lang="ru-RU" sz="2200" dirty="0"/>
                    </a:p>
                  </a:txBody>
                  <a:tcPr/>
                </a:tc>
                <a:extLst>
                  <a:ext uri="{0D108BD9-81ED-4DB2-BD59-A6C34878D82A}">
                    <a16:rowId xmlns:a16="http://schemas.microsoft.com/office/drawing/2014/main" val="10006"/>
                  </a:ext>
                </a:extLst>
              </a:tr>
              <a:tr h="386981">
                <a:tc>
                  <a:txBody>
                    <a:bodyPr/>
                    <a:lstStyle/>
                    <a:p>
                      <a:pPr marL="0" indent="0" algn="ctr">
                        <a:buFont typeface="+mj-lt"/>
                        <a:buNone/>
                      </a:pPr>
                      <a:r>
                        <a:rPr lang="en-US" sz="2200" dirty="0"/>
                        <a:t>II</a:t>
                      </a:r>
                      <a:endParaRPr lang="ru-RU" sz="22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200" b="1" kern="1200" dirty="0">
                          <a:solidFill>
                            <a:schemeClr val="dk1"/>
                          </a:solidFill>
                          <a:effectLst/>
                          <a:latin typeface="+mn-lt"/>
                          <a:ea typeface="+mn-ea"/>
                          <a:cs typeface="+mn-cs"/>
                        </a:rPr>
                        <a:t>Методическая часть программы.</a:t>
                      </a:r>
                      <a:endParaRPr lang="ru-RU" sz="2200" b="1" dirty="0"/>
                    </a:p>
                  </a:txBody>
                  <a:tcPr/>
                </a:tc>
                <a:extLst>
                  <a:ext uri="{0D108BD9-81ED-4DB2-BD59-A6C34878D82A}">
                    <a16:rowId xmlns:a16="http://schemas.microsoft.com/office/drawing/2014/main" val="10007"/>
                  </a:ext>
                </a:extLst>
              </a:tr>
              <a:tr h="386981">
                <a:tc>
                  <a:txBody>
                    <a:bodyPr/>
                    <a:lstStyle/>
                    <a:p>
                      <a:pPr marL="0" indent="0" algn="ctr">
                        <a:buFont typeface="+mj-lt"/>
                        <a:buNone/>
                      </a:pPr>
                      <a:r>
                        <a:rPr lang="en-US" sz="2200" dirty="0"/>
                        <a:t>6</a:t>
                      </a:r>
                      <a:r>
                        <a:rPr lang="ru-RU" sz="2200" dirty="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200" kern="1200" dirty="0">
                          <a:solidFill>
                            <a:schemeClr val="dk1"/>
                          </a:solidFill>
                          <a:effectLst/>
                          <a:latin typeface="+mn-lt"/>
                          <a:ea typeface="+mn-ea"/>
                          <a:cs typeface="+mn-cs"/>
                        </a:rPr>
                        <a:t>Определение объема выборки.</a:t>
                      </a:r>
                      <a:endParaRPr lang="ru-RU" sz="2200" dirty="0"/>
                    </a:p>
                  </a:txBody>
                  <a:tcPr/>
                </a:tc>
                <a:extLst>
                  <a:ext uri="{0D108BD9-81ED-4DB2-BD59-A6C34878D82A}">
                    <a16:rowId xmlns:a16="http://schemas.microsoft.com/office/drawing/2014/main" val="10008"/>
                  </a:ext>
                </a:extLst>
              </a:tr>
              <a:tr h="386981">
                <a:tc>
                  <a:txBody>
                    <a:bodyPr/>
                    <a:lstStyle/>
                    <a:p>
                      <a:pPr marL="0" indent="0" algn="ctr">
                        <a:buFont typeface="+mj-lt"/>
                        <a:buNone/>
                      </a:pPr>
                      <a:r>
                        <a:rPr lang="en-US" sz="2200" dirty="0"/>
                        <a:t>7</a:t>
                      </a:r>
                      <a:r>
                        <a:rPr lang="ru-RU" sz="2200" dirty="0"/>
                        <a:t>.</a:t>
                      </a:r>
                    </a:p>
                  </a:txBody>
                  <a:tcPr/>
                </a:tc>
                <a:tc>
                  <a:txBody>
                    <a:bodyPr/>
                    <a:lstStyle/>
                    <a:p>
                      <a:r>
                        <a:rPr lang="ru-RU" sz="2200" kern="1200" dirty="0">
                          <a:solidFill>
                            <a:schemeClr val="dk1"/>
                          </a:solidFill>
                          <a:effectLst/>
                          <a:latin typeface="+mn-lt"/>
                          <a:ea typeface="+mn-ea"/>
                          <a:cs typeface="+mn-cs"/>
                        </a:rPr>
                        <a:t>Описание используемых методов сбора первичной социологической информации. </a:t>
                      </a:r>
                      <a:endParaRPr lang="ru-RU" sz="2200" dirty="0"/>
                    </a:p>
                  </a:txBody>
                  <a:tcPr/>
                </a:tc>
                <a:extLst>
                  <a:ext uri="{0D108BD9-81ED-4DB2-BD59-A6C34878D82A}">
                    <a16:rowId xmlns:a16="http://schemas.microsoft.com/office/drawing/2014/main" val="10009"/>
                  </a:ext>
                </a:extLst>
              </a:tr>
              <a:tr h="418772">
                <a:tc>
                  <a:txBody>
                    <a:bodyPr/>
                    <a:lstStyle/>
                    <a:p>
                      <a:pPr marL="0" indent="0" algn="ctr">
                        <a:buFont typeface="+mj-lt"/>
                        <a:buNone/>
                      </a:pPr>
                      <a:r>
                        <a:rPr lang="en-US" sz="2200" dirty="0"/>
                        <a:t>8</a:t>
                      </a:r>
                      <a:r>
                        <a:rPr lang="ru-RU" sz="2200" dirty="0"/>
                        <a:t>.</a:t>
                      </a:r>
                    </a:p>
                  </a:txBody>
                  <a:tcPr/>
                </a:tc>
                <a:tc>
                  <a:txBody>
                    <a:bodyPr/>
                    <a:lstStyle/>
                    <a:p>
                      <a:r>
                        <a:rPr lang="ru-RU" sz="2200" kern="1200" dirty="0">
                          <a:solidFill>
                            <a:schemeClr val="dk1"/>
                          </a:solidFill>
                          <a:effectLst/>
                          <a:latin typeface="+mn-lt"/>
                          <a:ea typeface="+mn-ea"/>
                          <a:cs typeface="+mn-cs"/>
                        </a:rPr>
                        <a:t>Логическая структура используемого инструмента­рия.</a:t>
                      </a:r>
                      <a:endParaRPr lang="ru-RU" sz="2200" dirty="0"/>
                    </a:p>
                  </a:txBody>
                  <a:tcPr/>
                </a:tc>
                <a:extLst>
                  <a:ext uri="{0D108BD9-81ED-4DB2-BD59-A6C34878D82A}">
                    <a16:rowId xmlns:a16="http://schemas.microsoft.com/office/drawing/2014/main" val="10010"/>
                  </a:ext>
                </a:extLst>
              </a:tr>
              <a:tr h="386981">
                <a:tc>
                  <a:txBody>
                    <a:bodyPr/>
                    <a:lstStyle/>
                    <a:p>
                      <a:pPr marL="0" indent="0" algn="ctr">
                        <a:buFont typeface="+mj-lt"/>
                        <a:buNone/>
                      </a:pPr>
                      <a:r>
                        <a:rPr lang="en-US" sz="2200" dirty="0"/>
                        <a:t>9</a:t>
                      </a:r>
                      <a:r>
                        <a:rPr lang="ru-RU" sz="2200" dirty="0"/>
                        <a:t>.</a:t>
                      </a:r>
                    </a:p>
                  </a:txBody>
                  <a:tcPr/>
                </a:tc>
                <a:tc>
                  <a:txBody>
                    <a:bodyPr/>
                    <a:lstStyle/>
                    <a:p>
                      <a:r>
                        <a:rPr lang="ru-RU" sz="2200" kern="1200" dirty="0">
                          <a:solidFill>
                            <a:schemeClr val="dk1"/>
                          </a:solidFill>
                          <a:effectLst/>
                          <a:latin typeface="+mn-lt"/>
                          <a:ea typeface="+mn-ea"/>
                          <a:cs typeface="+mn-cs"/>
                        </a:rPr>
                        <a:t>Методика обработки информации.</a:t>
                      </a:r>
                      <a:endParaRPr lang="ru-RU" sz="2200" dirty="0"/>
                    </a:p>
                  </a:txBody>
                  <a:tcPr/>
                </a:tc>
                <a:extLst>
                  <a:ext uri="{0D108BD9-81ED-4DB2-BD59-A6C34878D82A}">
                    <a16:rowId xmlns:a16="http://schemas.microsoft.com/office/drawing/2014/main" val="10011"/>
                  </a:ext>
                </a:extLst>
              </a:tr>
              <a:tr h="386981">
                <a:tc>
                  <a:txBody>
                    <a:bodyPr/>
                    <a:lstStyle/>
                    <a:p>
                      <a:pPr marL="0" marR="0" indent="0" algn="ctr" defTabSz="914400" rtl="0" eaLnBrk="1" fontAlgn="auto" latinLnBrk="0" hangingPunct="1">
                        <a:lnSpc>
                          <a:spcPct val="100000"/>
                        </a:lnSpc>
                        <a:spcBef>
                          <a:spcPts val="0"/>
                        </a:spcBef>
                        <a:spcAft>
                          <a:spcPts val="0"/>
                        </a:spcAft>
                        <a:buClrTx/>
                        <a:buSzTx/>
                        <a:buFont typeface="+mj-lt"/>
                        <a:buNone/>
                        <a:tabLst/>
                        <a:defRPr/>
                      </a:pPr>
                      <a:r>
                        <a:rPr lang="en-US" sz="2200" dirty="0"/>
                        <a:t>III</a:t>
                      </a:r>
                      <a:endParaRPr lang="ru-RU" sz="22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200" b="1" kern="1200" dirty="0">
                          <a:solidFill>
                            <a:schemeClr val="dk1"/>
                          </a:solidFill>
                          <a:effectLst/>
                          <a:latin typeface="+mn-lt"/>
                          <a:ea typeface="+mn-ea"/>
                          <a:cs typeface="+mn-cs"/>
                        </a:rPr>
                        <a:t>Общий и рабочий план исследования.</a:t>
                      </a:r>
                      <a:endParaRPr lang="ru-RU" dirty="0"/>
                    </a:p>
                  </a:txBody>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162814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одзаголовок 6"/>
          <p:cNvSpPr>
            <a:spLocks noGrp="1"/>
          </p:cNvSpPr>
          <p:nvPr>
            <p:ph type="subTitle" idx="1"/>
          </p:nvPr>
        </p:nvSpPr>
        <p:spPr>
          <a:xfrm>
            <a:off x="1524000" y="638629"/>
            <a:ext cx="9144000" cy="4619171"/>
          </a:xfrm>
        </p:spPr>
        <p:txBody>
          <a:bodyPr>
            <a:normAutofit fontScale="92500" lnSpcReduction="10000"/>
          </a:bodyPr>
          <a:lstStyle/>
          <a:p>
            <a:pPr algn="just"/>
            <a:endParaRPr lang="en-US" sz="2800" dirty="0"/>
          </a:p>
          <a:p>
            <a:r>
              <a:rPr lang="ru-RU" sz="2800" i="1" dirty="0">
                <a:solidFill>
                  <a:srgbClr val="FF0000"/>
                </a:solidFill>
              </a:rPr>
              <a:t>Объект </a:t>
            </a:r>
            <a:r>
              <a:rPr lang="ru-RU" sz="2800" dirty="0">
                <a:solidFill>
                  <a:srgbClr val="FF0000"/>
                </a:solidFill>
              </a:rPr>
              <a:t>— носитель проблемной ситуации, конкретная область социальной реальности, сфера деятельности субъекта обществен­ной жизни, включенная в процесс научного познания.</a:t>
            </a:r>
            <a:endParaRPr lang="en-US" sz="2800" i="1" dirty="0">
              <a:solidFill>
                <a:srgbClr val="FF0000"/>
              </a:solidFill>
            </a:endParaRPr>
          </a:p>
          <a:p>
            <a:r>
              <a:rPr lang="ru-RU" sz="2800" i="1" dirty="0">
                <a:solidFill>
                  <a:srgbClr val="FF0000"/>
                </a:solidFill>
              </a:rPr>
              <a:t>Предмет исследования </a:t>
            </a:r>
            <a:r>
              <a:rPr lang="ru-RU" sz="2800" dirty="0">
                <a:solidFill>
                  <a:srgbClr val="FF0000"/>
                </a:solidFill>
              </a:rPr>
              <a:t>— наиболее существенные свойства и отношения объекта, познание которых особенно важно для ре­шения проблемы исследования.</a:t>
            </a:r>
            <a:endParaRPr lang="en-US" sz="2800" dirty="0">
              <a:solidFill>
                <a:srgbClr val="FF0000"/>
              </a:solidFill>
            </a:endParaRPr>
          </a:p>
          <a:p>
            <a:endParaRPr lang="en-US" sz="2800" dirty="0">
              <a:solidFill>
                <a:srgbClr val="FF0000"/>
              </a:solidFill>
            </a:endParaRPr>
          </a:p>
          <a:p>
            <a:r>
              <a:rPr lang="ru-RU" sz="2800" b="1" dirty="0"/>
              <a:t>Цель исследования</a:t>
            </a:r>
            <a:r>
              <a:rPr lang="ru-RU" sz="2800" dirty="0"/>
              <a:t> - это модель ожидаемо­го конечного результата (решения проблемы), дости­гаемая посредством проведения социологического исследования.</a:t>
            </a:r>
            <a:r>
              <a:rPr lang="ru-RU" sz="2800" dirty="0">
                <a:solidFill>
                  <a:srgbClr val="FF0000"/>
                </a:solidFill>
              </a:rPr>
              <a:t> </a:t>
            </a:r>
          </a:p>
          <a:p>
            <a:endParaRPr lang="ru-RU" dirty="0"/>
          </a:p>
        </p:txBody>
      </p:sp>
    </p:spTree>
    <p:extLst>
      <p:ext uri="{BB962C8B-B14F-4D97-AF65-F5344CB8AC3E}">
        <p14:creationId xmlns:p14="http://schemas.microsoft.com/office/powerpoint/2010/main" val="246057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
            <a:ext cx="10515600" cy="3166281"/>
          </a:xfrm>
          <a:solidFill>
            <a:srgbClr val="9999FF"/>
          </a:solidFill>
        </p:spPr>
        <p:txBody>
          <a:bodyPr>
            <a:noAutofit/>
          </a:bodyPr>
          <a:lstStyle/>
          <a:p>
            <a:pPr indent="457200" algn="just">
              <a:spcAft>
                <a:spcPts val="0"/>
              </a:spcAft>
            </a:pPr>
            <a:br>
              <a:rPr lang="ru-RU" sz="3600" b="1" dirty="0"/>
            </a:br>
            <a:br>
              <a:rPr lang="ru-RU" sz="3600" b="1" dirty="0"/>
            </a:br>
            <a:br>
              <a:rPr lang="ru-RU" sz="3600" b="1" dirty="0"/>
            </a:br>
            <a:br>
              <a:rPr lang="ru-RU" sz="3600" b="1" dirty="0"/>
            </a:br>
            <a:r>
              <a:rPr lang="ru-RU" sz="3600" b="1" dirty="0">
                <a:latin typeface="Times New Roman" panose="02020603050405020304" pitchFamily="18" charset="0"/>
                <a:ea typeface="Times New Roman" panose="02020603050405020304" pitchFamily="18" charset="0"/>
              </a:rPr>
              <a:t>Задачи социологического исследования</a:t>
            </a:r>
            <a:r>
              <a:rPr lang="ru-RU" sz="3600" dirty="0">
                <a:latin typeface="Times New Roman" panose="02020603050405020304" pitchFamily="18" charset="0"/>
                <a:ea typeface="Times New Roman" panose="02020603050405020304" pitchFamily="18" charset="0"/>
              </a:rPr>
              <a:t> - это система конкретных требований, направленных на ана­лиз и решение проблемы.</a:t>
            </a:r>
            <a:br>
              <a:rPr lang="ru-RU" sz="3600" dirty="0">
                <a:latin typeface="Times New Roman" panose="02020603050405020304" pitchFamily="18" charset="0"/>
                <a:ea typeface="Times New Roman" panose="02020603050405020304" pitchFamily="18" charset="0"/>
              </a:rPr>
            </a:br>
            <a:r>
              <a:rPr lang="ru-RU" sz="3600" dirty="0">
                <a:latin typeface="Times New Roman" panose="02020603050405020304" pitchFamily="18" charset="0"/>
                <a:ea typeface="Times New Roman" panose="02020603050405020304" pitchFamily="18" charset="0"/>
              </a:rPr>
              <a:t>Задачи формулируются в со­ответствии с целью и гипотезами и являются необхо­димым средствам для реализации цели. </a:t>
            </a:r>
            <a:endParaRPr lang="ru-RU" sz="1800" dirty="0">
              <a:effectLst/>
              <a:latin typeface="Times New Roman" panose="02020603050405020304" pitchFamily="18" charset="0"/>
              <a:ea typeface="Times New Roman" panose="02020603050405020304" pitchFamily="18" charset="0"/>
            </a:endParaRPr>
          </a:p>
        </p:txBody>
      </p:sp>
      <p:sp>
        <p:nvSpPr>
          <p:cNvPr id="3" name="Текст 2"/>
          <p:cNvSpPr>
            <a:spLocks noGrp="1"/>
          </p:cNvSpPr>
          <p:nvPr>
            <p:ph type="body" idx="1"/>
          </p:nvPr>
        </p:nvSpPr>
        <p:spPr>
          <a:xfrm>
            <a:off x="831850" y="3425588"/>
            <a:ext cx="10515600" cy="3070746"/>
          </a:xfrm>
          <a:solidFill>
            <a:srgbClr val="9999FF"/>
          </a:solidFill>
        </p:spPr>
        <p:txBody>
          <a:bodyPr>
            <a:normAutofit/>
          </a:bodyPr>
          <a:lstStyle/>
          <a:p>
            <a:r>
              <a:rPr lang="ru-RU" sz="3200" b="1" dirty="0">
                <a:solidFill>
                  <a:schemeClr val="tx1"/>
                </a:solidFill>
              </a:rPr>
              <a:t>Гипотеза</a:t>
            </a:r>
            <a:r>
              <a:rPr lang="ru-RU" sz="3200" dirty="0">
                <a:solidFill>
                  <a:schemeClr val="tx1"/>
                </a:solidFill>
              </a:rPr>
              <a:t> (от греч. </a:t>
            </a:r>
            <a:r>
              <a:rPr lang="en-US" sz="3200" dirty="0" err="1">
                <a:solidFill>
                  <a:schemeClr val="tx1"/>
                </a:solidFill>
              </a:rPr>
              <a:t>hupotesis</a:t>
            </a:r>
            <a:r>
              <a:rPr lang="en-US" sz="3200" dirty="0">
                <a:solidFill>
                  <a:schemeClr val="tx1"/>
                </a:solidFill>
              </a:rPr>
              <a:t> </a:t>
            </a:r>
            <a:r>
              <a:rPr lang="ru-RU" sz="3200" dirty="0">
                <a:solidFill>
                  <a:schemeClr val="tx1"/>
                </a:solidFill>
              </a:rPr>
              <a:t>- основание, предполо­жение) - это обоснованное предположение о структу­ре социальных объектов, характере связей между изу­чаемыми социальными явлениями и возможных подхо­дах к решению социальных проблем.</a:t>
            </a:r>
            <a:endParaRPr lang="ru-RU" dirty="0">
              <a:solidFill>
                <a:schemeClr val="tx1"/>
              </a:solidFill>
            </a:endParaRPr>
          </a:p>
        </p:txBody>
      </p:sp>
    </p:spTree>
    <p:extLst>
      <p:ext uri="{BB962C8B-B14F-4D97-AF65-F5344CB8AC3E}">
        <p14:creationId xmlns:p14="http://schemas.microsoft.com/office/powerpoint/2010/main" val="3837466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i="1" dirty="0"/>
              <a:t>Анкетирование - основная разновидность опроса</a:t>
            </a:r>
            <a:endParaRPr lang="ru-RU" dirty="0"/>
          </a:p>
        </p:txBody>
      </p:sp>
      <p:sp>
        <p:nvSpPr>
          <p:cNvPr id="3" name="Объект 2"/>
          <p:cNvSpPr>
            <a:spLocks noGrp="1"/>
          </p:cNvSpPr>
          <p:nvPr>
            <p:ph idx="1"/>
          </p:nvPr>
        </p:nvSpPr>
        <p:spPr/>
        <p:txBody>
          <a:bodyPr/>
          <a:lstStyle/>
          <a:p>
            <a:r>
              <a:rPr lang="ru-RU" dirty="0"/>
              <a:t>Специфика данного метода заключается в том, что источник первичной социологической информации - человек (респондент).</a:t>
            </a:r>
          </a:p>
          <a:p>
            <a:r>
              <a:rPr lang="ru-RU" i="1" dirty="0"/>
              <a:t>Достоинства </a:t>
            </a:r>
            <a:r>
              <a:rPr lang="ru-RU" dirty="0"/>
              <a:t>этого метода, во-первых, он экономичен, так как опросив небольшую совокуп­ность, можно судить о состоянии и тенденциях разви­тия социальных процессов общества в целом.</a:t>
            </a:r>
          </a:p>
          <a:p>
            <a:r>
              <a:rPr lang="ru-RU" dirty="0"/>
              <a:t>Во-вторых, ему присуща широта охвата разных сфер. </a:t>
            </a:r>
          </a:p>
        </p:txBody>
      </p:sp>
    </p:spTree>
    <p:extLst>
      <p:ext uri="{BB962C8B-B14F-4D97-AF65-F5344CB8AC3E}">
        <p14:creationId xmlns:p14="http://schemas.microsoft.com/office/powerpoint/2010/main" val="4894312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t>Структура анкеты</a:t>
            </a:r>
            <a:br>
              <a:rPr lang="ru-RU" dirty="0"/>
            </a:br>
            <a:endParaRPr lang="ru-RU" dirty="0"/>
          </a:p>
        </p:txBody>
      </p:sp>
      <p:sp>
        <p:nvSpPr>
          <p:cNvPr id="3" name="Объект 2"/>
          <p:cNvSpPr>
            <a:spLocks noGrp="1"/>
          </p:cNvSpPr>
          <p:nvPr>
            <p:ph idx="1"/>
          </p:nvPr>
        </p:nvSpPr>
        <p:spPr/>
        <p:txBody>
          <a:bodyPr>
            <a:normAutofit/>
          </a:bodyPr>
          <a:lstStyle/>
          <a:p>
            <a:r>
              <a:rPr lang="ru-RU" dirty="0"/>
              <a:t>Анкета- упорядочен­ный список вопросов., но анкета - это не меха­ническая последовательность вопросов, которые рас­полагаются в ней в зависимости только от личного же­лания исследователя, а определенная взаимосвязь во­просов, образующих особое целое. </a:t>
            </a:r>
          </a:p>
          <a:p>
            <a:pPr marL="0" indent="0" algn="ctr">
              <a:buNone/>
            </a:pPr>
            <a:r>
              <a:rPr lang="ru-RU" dirty="0">
                <a:solidFill>
                  <a:srgbClr val="00B050"/>
                </a:solidFill>
              </a:rPr>
              <a:t>Любая анкета должна состоять из трех частей</a:t>
            </a:r>
            <a:r>
              <a:rPr lang="ru-RU" dirty="0"/>
              <a:t>:</a:t>
            </a:r>
          </a:p>
          <a:p>
            <a:pPr marL="0" indent="0">
              <a:buNone/>
            </a:pPr>
            <a:r>
              <a:rPr lang="ru-RU" b="1" dirty="0"/>
              <a:t>1.  Вводная часть.</a:t>
            </a:r>
            <a:endParaRPr lang="ru-RU" dirty="0"/>
          </a:p>
          <a:p>
            <a:pPr marL="0" indent="0">
              <a:buNone/>
            </a:pPr>
            <a:r>
              <a:rPr lang="ru-RU" b="1" dirty="0"/>
              <a:t>2.  Основная часть.</a:t>
            </a:r>
            <a:endParaRPr lang="ru-RU" dirty="0"/>
          </a:p>
          <a:p>
            <a:pPr marL="0" indent="0">
              <a:buNone/>
            </a:pPr>
            <a:r>
              <a:rPr lang="ru-RU" b="1" dirty="0"/>
              <a:t>3.  «</a:t>
            </a:r>
            <a:r>
              <a:rPr lang="ru-RU" b="1" dirty="0" err="1"/>
              <a:t>Паспортичка</a:t>
            </a:r>
            <a:r>
              <a:rPr lang="ru-RU" b="1" dirty="0"/>
              <a:t>».</a:t>
            </a:r>
            <a:endParaRPr lang="ru-RU" dirty="0"/>
          </a:p>
          <a:p>
            <a:endParaRPr lang="ru-RU" dirty="0"/>
          </a:p>
          <a:p>
            <a:endParaRPr lang="ru-RU" dirty="0"/>
          </a:p>
        </p:txBody>
      </p:sp>
    </p:spTree>
    <p:extLst>
      <p:ext uri="{BB962C8B-B14F-4D97-AF65-F5344CB8AC3E}">
        <p14:creationId xmlns:p14="http://schemas.microsoft.com/office/powerpoint/2010/main" val="3398819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2021" y="197707"/>
            <a:ext cx="10511481" cy="535461"/>
          </a:xfrm>
          <a:solidFill>
            <a:srgbClr val="FF9900"/>
          </a:solidFill>
        </p:spPr>
        <p:txBody>
          <a:bodyPr>
            <a:normAutofit fontScale="90000"/>
          </a:bodyPr>
          <a:lstStyle/>
          <a:p>
            <a:pPr algn="ctr"/>
            <a:r>
              <a:rPr lang="ru-RU" b="1" i="1" dirty="0"/>
              <a:t>Классификация вопросов анкеты</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234595634"/>
              </p:ext>
            </p:extLst>
          </p:nvPr>
        </p:nvGraphicFramePr>
        <p:xfrm>
          <a:off x="838200" y="733169"/>
          <a:ext cx="10515600" cy="5585934"/>
        </p:xfrm>
        <a:graphic>
          <a:graphicData uri="http://schemas.openxmlformats.org/drawingml/2006/table">
            <a:tbl>
              <a:tblPr firstRow="1" bandRow="1">
                <a:tableStyleId>{5C22544A-7EE6-4342-B048-85BDC9FD1C3A}</a:tableStyleId>
              </a:tblPr>
              <a:tblGrid>
                <a:gridCol w="1880286">
                  <a:extLst>
                    <a:ext uri="{9D8B030D-6E8A-4147-A177-3AD203B41FA5}">
                      <a16:colId xmlns:a16="http://schemas.microsoft.com/office/drawing/2014/main" val="20000"/>
                    </a:ext>
                  </a:extLst>
                </a:gridCol>
                <a:gridCol w="2125363">
                  <a:extLst>
                    <a:ext uri="{9D8B030D-6E8A-4147-A177-3AD203B41FA5}">
                      <a16:colId xmlns:a16="http://schemas.microsoft.com/office/drawing/2014/main" val="20001"/>
                    </a:ext>
                  </a:extLst>
                </a:gridCol>
                <a:gridCol w="3772929">
                  <a:extLst>
                    <a:ext uri="{9D8B030D-6E8A-4147-A177-3AD203B41FA5}">
                      <a16:colId xmlns:a16="http://schemas.microsoft.com/office/drawing/2014/main" val="20002"/>
                    </a:ext>
                  </a:extLst>
                </a:gridCol>
                <a:gridCol w="1194487">
                  <a:extLst>
                    <a:ext uri="{9D8B030D-6E8A-4147-A177-3AD203B41FA5}">
                      <a16:colId xmlns:a16="http://schemas.microsoft.com/office/drawing/2014/main" val="20003"/>
                    </a:ext>
                  </a:extLst>
                </a:gridCol>
                <a:gridCol w="1542535">
                  <a:extLst>
                    <a:ext uri="{9D8B030D-6E8A-4147-A177-3AD203B41FA5}">
                      <a16:colId xmlns:a16="http://schemas.microsoft.com/office/drawing/2014/main" val="20004"/>
                    </a:ext>
                  </a:extLst>
                </a:gridCol>
              </a:tblGrid>
              <a:tr h="357688">
                <a:tc>
                  <a:txBody>
                    <a:bodyPr/>
                    <a:lstStyle/>
                    <a:p>
                      <a:endParaRPr lang="ru-RU" dirty="0"/>
                    </a:p>
                  </a:txBody>
                  <a:tcPr/>
                </a:tc>
                <a:tc>
                  <a:txBody>
                    <a:bodyPr/>
                    <a:lstStyle/>
                    <a:p>
                      <a:endParaRPr lang="ru-RU"/>
                    </a:p>
                  </a:txBody>
                  <a:tcPr/>
                </a:tc>
                <a:tc>
                  <a:txBody>
                    <a:bodyPr/>
                    <a:lstStyle/>
                    <a:p>
                      <a:pPr algn="ctr"/>
                      <a:r>
                        <a:rPr lang="ru-RU" sz="1800" b="1" i="1" kern="1200" dirty="0">
                          <a:solidFill>
                            <a:srgbClr val="FF0000"/>
                          </a:solidFill>
                          <a:effectLst/>
                          <a:latin typeface="+mn-lt"/>
                          <a:ea typeface="+mn-ea"/>
                          <a:cs typeface="+mn-cs"/>
                        </a:rPr>
                        <a:t>По форме</a:t>
                      </a:r>
                      <a:endParaRPr lang="ru-RU" dirty="0">
                        <a:solidFill>
                          <a:srgbClr val="FF0000"/>
                        </a:solidFill>
                      </a:endParaRPr>
                    </a:p>
                  </a:txBody>
                  <a:tcPr/>
                </a:tc>
                <a:tc>
                  <a:txBody>
                    <a:bodyPr/>
                    <a:lstStyle/>
                    <a:p>
                      <a:endParaRPr lang="ru-RU"/>
                    </a:p>
                  </a:txBody>
                  <a:tcPr/>
                </a:tc>
                <a:tc>
                  <a:txBody>
                    <a:bodyPr/>
                    <a:lstStyle/>
                    <a:p>
                      <a:endParaRPr lang="ru-RU" dirty="0"/>
                    </a:p>
                  </a:txBody>
                  <a:tcPr/>
                </a:tc>
                <a:extLst>
                  <a:ext uri="{0D108BD9-81ED-4DB2-BD59-A6C34878D82A}">
                    <a16:rowId xmlns:a16="http://schemas.microsoft.com/office/drawing/2014/main" val="10000"/>
                  </a:ext>
                </a:extLst>
              </a:tr>
              <a:tr h="357688">
                <a:tc>
                  <a:txBody>
                    <a:bodyPr/>
                    <a:lstStyle/>
                    <a:p>
                      <a:r>
                        <a:rPr lang="ru-RU" sz="1800" kern="1200" dirty="0">
                          <a:solidFill>
                            <a:schemeClr val="dk1"/>
                          </a:solidFill>
                          <a:effectLst/>
                          <a:latin typeface="+mn-lt"/>
                          <a:ea typeface="+mn-ea"/>
                          <a:cs typeface="+mn-cs"/>
                        </a:rPr>
                        <a:t>закрытые</a:t>
                      </a:r>
                      <a:endParaRPr lang="ru-RU" dirty="0"/>
                    </a:p>
                  </a:txBody>
                  <a:tcPr/>
                </a:tc>
                <a:tc>
                  <a:txBody>
                    <a:bodyPr/>
                    <a:lstStyle/>
                    <a:p>
                      <a:r>
                        <a:rPr lang="ru-RU" sz="1800" kern="1200" dirty="0">
                          <a:solidFill>
                            <a:schemeClr val="dk1"/>
                          </a:solidFill>
                          <a:effectLst/>
                          <a:latin typeface="+mn-lt"/>
                          <a:ea typeface="+mn-ea"/>
                          <a:cs typeface="+mn-cs"/>
                        </a:rPr>
                        <a:t>открытые</a:t>
                      </a:r>
                      <a:endParaRPr lang="ru-RU" dirty="0"/>
                    </a:p>
                  </a:txBody>
                  <a:tcPr/>
                </a:tc>
                <a:tc>
                  <a:txBody>
                    <a:bodyPr/>
                    <a:lstStyle/>
                    <a:p>
                      <a:r>
                        <a:rPr lang="ru-RU" sz="1800" kern="1200" dirty="0">
                          <a:solidFill>
                            <a:schemeClr val="dk1"/>
                          </a:solidFill>
                          <a:effectLst/>
                          <a:latin typeface="+mn-lt"/>
                          <a:ea typeface="+mn-ea"/>
                          <a:cs typeface="+mn-cs"/>
                        </a:rPr>
                        <a:t>полузакрытые</a:t>
                      </a:r>
                      <a:endParaRPr lang="ru-RU" dirty="0"/>
                    </a:p>
                  </a:txBody>
                  <a:tcPr/>
                </a:tc>
                <a:tc>
                  <a:txBody>
                    <a:bodyPr/>
                    <a:lstStyle/>
                    <a:p>
                      <a:r>
                        <a:rPr lang="ru-RU" sz="1800" kern="1200" dirty="0">
                          <a:solidFill>
                            <a:schemeClr val="dk1"/>
                          </a:solidFill>
                          <a:effectLst/>
                          <a:latin typeface="+mn-lt"/>
                          <a:ea typeface="+mn-ea"/>
                          <a:cs typeface="+mn-cs"/>
                        </a:rPr>
                        <a:t>прямые</a:t>
                      </a:r>
                      <a:endParaRPr lang="ru-RU" dirty="0"/>
                    </a:p>
                  </a:txBody>
                  <a:tcPr/>
                </a:tc>
                <a:tc>
                  <a:txBody>
                    <a:bodyPr/>
                    <a:lstStyle/>
                    <a:p>
                      <a:r>
                        <a:rPr lang="ru-RU" sz="1800" kern="1200" dirty="0">
                          <a:solidFill>
                            <a:schemeClr val="dk1"/>
                          </a:solidFill>
                          <a:effectLst/>
                          <a:latin typeface="+mn-lt"/>
                          <a:ea typeface="+mn-ea"/>
                          <a:cs typeface="+mn-cs"/>
                        </a:rPr>
                        <a:t>косвенные</a:t>
                      </a:r>
                      <a:endParaRPr lang="ru-RU" dirty="0"/>
                    </a:p>
                  </a:txBody>
                  <a:tcPr/>
                </a:tc>
                <a:extLst>
                  <a:ext uri="{0D108BD9-81ED-4DB2-BD59-A6C34878D82A}">
                    <a16:rowId xmlns:a16="http://schemas.microsoft.com/office/drawing/2014/main" val="10001"/>
                  </a:ext>
                </a:extLst>
              </a:tr>
              <a:tr h="357688">
                <a:tc>
                  <a:txBody>
                    <a:bodyPr/>
                    <a:lstStyle/>
                    <a:p>
                      <a:endParaRPr lang="ru-RU"/>
                    </a:p>
                  </a:txBody>
                  <a:tcPr/>
                </a:tc>
                <a:tc>
                  <a:txBody>
                    <a:bodyPr/>
                    <a:lstStyle/>
                    <a:p>
                      <a:endParaRPr lang="ru-RU"/>
                    </a:p>
                  </a:txBody>
                  <a:tcPr/>
                </a:tc>
                <a:tc>
                  <a:txBody>
                    <a:bodyPr/>
                    <a:lstStyle/>
                    <a:p>
                      <a:pPr algn="ctr"/>
                      <a:r>
                        <a:rPr lang="ru-RU" sz="1800" b="1" i="1" kern="1200" dirty="0">
                          <a:solidFill>
                            <a:srgbClr val="FF0000"/>
                          </a:solidFill>
                          <a:effectLst/>
                          <a:latin typeface="+mn-lt"/>
                          <a:ea typeface="+mn-ea"/>
                          <a:cs typeface="+mn-cs"/>
                        </a:rPr>
                        <a:t>По конструкции ответов</a:t>
                      </a:r>
                      <a:endParaRPr lang="ru-RU" dirty="0">
                        <a:solidFill>
                          <a:srgbClr val="FF0000"/>
                        </a:solidFill>
                      </a:endParaRPr>
                    </a:p>
                  </a:txBody>
                  <a:tcPr/>
                </a:tc>
                <a:tc>
                  <a:txBody>
                    <a:bodyPr/>
                    <a:lstStyle/>
                    <a:p>
                      <a:endParaRPr lang="ru-RU"/>
                    </a:p>
                  </a:txBody>
                  <a:tcPr/>
                </a:tc>
                <a:tc>
                  <a:txBody>
                    <a:bodyPr/>
                    <a:lstStyle/>
                    <a:p>
                      <a:endParaRPr lang="ru-RU"/>
                    </a:p>
                  </a:txBody>
                  <a:tcPr/>
                </a:tc>
                <a:extLst>
                  <a:ext uri="{0D108BD9-81ED-4DB2-BD59-A6C34878D82A}">
                    <a16:rowId xmlns:a16="http://schemas.microsoft.com/office/drawing/2014/main" val="10002"/>
                  </a:ext>
                </a:extLst>
              </a:tr>
              <a:tr h="625954">
                <a:tc>
                  <a:txBody>
                    <a:bodyPr/>
                    <a:lstStyle/>
                    <a:p>
                      <a:r>
                        <a:rPr lang="ru-RU" sz="1800" kern="1200" dirty="0">
                          <a:solidFill>
                            <a:schemeClr val="dk1"/>
                          </a:solidFill>
                          <a:effectLst/>
                          <a:latin typeface="+mn-lt"/>
                          <a:ea typeface="+mn-ea"/>
                          <a:cs typeface="+mn-cs"/>
                        </a:rPr>
                        <a:t>Дихотомические</a:t>
                      </a:r>
                    </a:p>
                    <a:p>
                      <a:r>
                        <a:rPr lang="ru-RU" sz="1800" kern="1200" dirty="0">
                          <a:solidFill>
                            <a:schemeClr val="dk1"/>
                          </a:solidFill>
                          <a:effectLst/>
                          <a:latin typeface="+mn-lt"/>
                          <a:ea typeface="+mn-ea"/>
                          <a:cs typeface="+mn-cs"/>
                        </a:rPr>
                        <a:t>- «да – нет»:</a:t>
                      </a:r>
                    </a:p>
                  </a:txBody>
                  <a:tcPr/>
                </a:tc>
                <a:tc>
                  <a:txBody>
                    <a:bodyPr/>
                    <a:lstStyle/>
                    <a:p>
                      <a:r>
                        <a:rPr lang="ru-RU" sz="1800" kern="1200" dirty="0">
                          <a:solidFill>
                            <a:schemeClr val="dk1"/>
                          </a:solidFill>
                          <a:effectLst/>
                          <a:latin typeface="+mn-lt"/>
                          <a:ea typeface="+mn-ea"/>
                          <a:cs typeface="+mn-cs"/>
                        </a:rPr>
                        <a:t>Поливариантные</a:t>
                      </a:r>
                    </a:p>
                    <a:p>
                      <a:r>
                        <a:rPr lang="ru-RU" sz="1800" kern="1200" dirty="0">
                          <a:solidFill>
                            <a:schemeClr val="dk1"/>
                          </a:solidFill>
                          <a:effectLst/>
                          <a:latin typeface="+mn-lt"/>
                          <a:ea typeface="+mn-ea"/>
                          <a:cs typeface="+mn-cs"/>
                        </a:rPr>
                        <a:t>- вопросы-  меню</a:t>
                      </a:r>
                      <a:endParaRPr lang="ru-RU" dirty="0"/>
                    </a:p>
                  </a:txBody>
                  <a:tcPr/>
                </a:tc>
                <a:tc>
                  <a:txBody>
                    <a:bodyPr/>
                    <a:lstStyle/>
                    <a:p>
                      <a:r>
                        <a:rPr lang="ru-RU" sz="1800" kern="1200" dirty="0">
                          <a:solidFill>
                            <a:schemeClr val="dk1"/>
                          </a:solidFill>
                          <a:effectLst/>
                          <a:latin typeface="+mn-lt"/>
                          <a:ea typeface="+mn-ea"/>
                          <a:cs typeface="+mn-cs"/>
                        </a:rPr>
                        <a:t>Шкальные вопросы </a:t>
                      </a:r>
                      <a:endParaRPr lang="ru-RU" dirty="0"/>
                    </a:p>
                  </a:txBody>
                  <a:tcPr/>
                </a:tc>
                <a:tc>
                  <a:txBody>
                    <a:bodyPr/>
                    <a:lstStyle/>
                    <a:p>
                      <a:r>
                        <a:rPr lang="ru-RU" sz="1800" kern="1200" dirty="0">
                          <a:solidFill>
                            <a:schemeClr val="dk1"/>
                          </a:solidFill>
                          <a:effectLst/>
                          <a:latin typeface="+mn-lt"/>
                          <a:ea typeface="+mn-ea"/>
                          <a:cs typeface="+mn-cs"/>
                        </a:rPr>
                        <a:t>Вопросы -диалоги</a:t>
                      </a:r>
                      <a:endParaRPr lang="ru-RU" dirty="0"/>
                    </a:p>
                  </a:txBody>
                  <a:tcPr/>
                </a:tc>
                <a:tc>
                  <a:txBody>
                    <a:bodyPr/>
                    <a:lstStyle/>
                    <a:p>
                      <a:r>
                        <a:rPr lang="ru-RU" sz="1800" kern="1200" dirty="0">
                          <a:solidFill>
                            <a:schemeClr val="dk1"/>
                          </a:solidFill>
                          <a:effectLst/>
                          <a:latin typeface="+mn-lt"/>
                          <a:ea typeface="+mn-ea"/>
                          <a:cs typeface="+mn-cs"/>
                        </a:rPr>
                        <a:t>Вопросы - иллюстрации</a:t>
                      </a:r>
                      <a:endParaRPr lang="ru-RU" dirty="0"/>
                    </a:p>
                  </a:txBody>
                  <a:tcPr/>
                </a:tc>
                <a:extLst>
                  <a:ext uri="{0D108BD9-81ED-4DB2-BD59-A6C34878D82A}">
                    <a16:rowId xmlns:a16="http://schemas.microsoft.com/office/drawing/2014/main" val="10003"/>
                  </a:ext>
                </a:extLst>
              </a:tr>
              <a:tr h="357688">
                <a:tc>
                  <a:txBody>
                    <a:bodyPr/>
                    <a:lstStyle/>
                    <a:p>
                      <a:endParaRPr lang="ru-RU"/>
                    </a:p>
                  </a:txBody>
                  <a:tcPr/>
                </a:tc>
                <a:tc>
                  <a:txBody>
                    <a:bodyPr/>
                    <a:lstStyle/>
                    <a:p>
                      <a:endParaRPr lang="ru-RU"/>
                    </a:p>
                  </a:txBody>
                  <a:tcPr/>
                </a:tc>
                <a:tc>
                  <a:txBody>
                    <a:bodyPr/>
                    <a:lstStyle/>
                    <a:p>
                      <a:pPr algn="ctr"/>
                      <a:r>
                        <a:rPr lang="ru-RU" sz="1800" b="1" i="1" kern="1200" dirty="0">
                          <a:solidFill>
                            <a:srgbClr val="FF0000"/>
                          </a:solidFill>
                          <a:effectLst/>
                          <a:latin typeface="+mn-lt"/>
                          <a:ea typeface="+mn-ea"/>
                          <a:cs typeface="+mn-cs"/>
                        </a:rPr>
                        <a:t>По целям</a:t>
                      </a:r>
                      <a:endParaRPr lang="ru-RU" dirty="0">
                        <a:solidFill>
                          <a:srgbClr val="FF0000"/>
                        </a:solidFill>
                      </a:endParaRPr>
                    </a:p>
                  </a:txBody>
                  <a:tcPr/>
                </a:tc>
                <a:tc>
                  <a:txBody>
                    <a:bodyPr/>
                    <a:lstStyle/>
                    <a:p>
                      <a:endParaRPr lang="ru-RU"/>
                    </a:p>
                  </a:txBody>
                  <a:tcPr/>
                </a:tc>
                <a:tc>
                  <a:txBody>
                    <a:bodyPr/>
                    <a:lstStyle/>
                    <a:p>
                      <a:endParaRPr lang="ru-RU"/>
                    </a:p>
                  </a:txBody>
                  <a:tcPr/>
                </a:tc>
                <a:extLst>
                  <a:ext uri="{0D108BD9-81ED-4DB2-BD59-A6C34878D82A}">
                    <a16:rowId xmlns:a16="http://schemas.microsoft.com/office/drawing/2014/main" val="10004"/>
                  </a:ext>
                </a:extLst>
              </a:tr>
              <a:tr h="357688">
                <a:tc>
                  <a:txBody>
                    <a:bodyPr/>
                    <a:lstStyle/>
                    <a:p>
                      <a:r>
                        <a:rPr lang="ru-RU" sz="1800" b="1" kern="1200" dirty="0">
                          <a:solidFill>
                            <a:schemeClr val="dk1"/>
                          </a:solidFill>
                          <a:effectLst/>
                          <a:latin typeface="+mn-lt"/>
                          <a:ea typeface="+mn-ea"/>
                          <a:cs typeface="+mn-cs"/>
                        </a:rPr>
                        <a:t>содержательные</a:t>
                      </a:r>
                      <a:endParaRPr lang="ru-RU" dirty="0"/>
                    </a:p>
                  </a:txBody>
                  <a:tcPr/>
                </a:tc>
                <a:tc>
                  <a:txBody>
                    <a:bodyPr/>
                    <a:lstStyle/>
                    <a:p>
                      <a:r>
                        <a:rPr lang="ru-RU" sz="1800" b="1" kern="1200" dirty="0">
                          <a:solidFill>
                            <a:schemeClr val="dk1"/>
                          </a:solidFill>
                          <a:effectLst/>
                          <a:latin typeface="+mn-lt"/>
                          <a:ea typeface="+mn-ea"/>
                          <a:cs typeface="+mn-cs"/>
                        </a:rPr>
                        <a:t>функциональные</a:t>
                      </a:r>
                      <a:endParaRPr lang="ru-RU" dirty="0"/>
                    </a:p>
                  </a:txBody>
                  <a:tcPr/>
                </a:tc>
                <a:tc>
                  <a:txBody>
                    <a:bodyPr/>
                    <a:lstStyle/>
                    <a:p>
                      <a:endParaRPr lang="ru-RU" dirty="0"/>
                    </a:p>
                  </a:txBody>
                  <a:tcPr/>
                </a:tc>
                <a:tc>
                  <a:txBody>
                    <a:bodyPr/>
                    <a:lstStyle/>
                    <a:p>
                      <a:endParaRPr lang="ru-RU"/>
                    </a:p>
                  </a:txBody>
                  <a:tcPr/>
                </a:tc>
                <a:tc>
                  <a:txBody>
                    <a:bodyPr/>
                    <a:lstStyle/>
                    <a:p>
                      <a:endParaRPr lang="ru-RU"/>
                    </a:p>
                  </a:txBody>
                  <a:tcPr/>
                </a:tc>
                <a:extLst>
                  <a:ext uri="{0D108BD9-81ED-4DB2-BD59-A6C34878D82A}">
                    <a16:rowId xmlns:a16="http://schemas.microsoft.com/office/drawing/2014/main" val="10005"/>
                  </a:ext>
                </a:extLst>
              </a:tr>
              <a:tr h="1806556">
                <a:tc>
                  <a:txBody>
                    <a:bodyPr/>
                    <a:lstStyle/>
                    <a:p>
                      <a:endParaRPr lang="ru-RU"/>
                    </a:p>
                  </a:txBody>
                  <a:tcPr/>
                </a:tc>
                <a:tc>
                  <a:txBody>
                    <a:bodyPr/>
                    <a:lstStyle/>
                    <a:p>
                      <a:r>
                        <a:rPr lang="ru-RU" sz="1600" kern="1200" dirty="0">
                          <a:solidFill>
                            <a:schemeClr val="dk1"/>
                          </a:solidFill>
                          <a:effectLst/>
                          <a:latin typeface="+mn-lt"/>
                          <a:ea typeface="+mn-ea"/>
                          <a:cs typeface="+mn-cs"/>
                        </a:rPr>
                        <a:t>Функционально-психологические </a:t>
                      </a:r>
                    </a:p>
                    <a:p>
                      <a:r>
                        <a:rPr lang="ru-RU" sz="1600" kern="1200" dirty="0">
                          <a:solidFill>
                            <a:schemeClr val="dk1"/>
                          </a:solidFill>
                          <a:effectLst/>
                          <a:latin typeface="+mn-lt"/>
                          <a:ea typeface="+mn-ea"/>
                          <a:cs typeface="+mn-cs"/>
                        </a:rPr>
                        <a:t>- контактные;</a:t>
                      </a:r>
                    </a:p>
                    <a:p>
                      <a:r>
                        <a:rPr lang="ru-RU" sz="1600" kern="1200" dirty="0">
                          <a:solidFill>
                            <a:schemeClr val="dk1"/>
                          </a:solidFill>
                          <a:effectLst/>
                          <a:latin typeface="+mn-lt"/>
                          <a:ea typeface="+mn-ea"/>
                          <a:cs typeface="+mn-cs"/>
                        </a:rPr>
                        <a:t>- буферные;</a:t>
                      </a:r>
                    </a:p>
                    <a:p>
                      <a:r>
                        <a:rPr lang="ru-RU" sz="1600" kern="1200" dirty="0">
                          <a:solidFill>
                            <a:schemeClr val="dk1"/>
                          </a:solidFill>
                          <a:effectLst/>
                          <a:latin typeface="+mn-lt"/>
                          <a:ea typeface="+mn-ea"/>
                          <a:cs typeface="+mn-cs"/>
                        </a:rPr>
                        <a:t>- вопросы –диалоги;</a:t>
                      </a:r>
                    </a:p>
                    <a:p>
                      <a:r>
                        <a:rPr lang="ru-RU" sz="1600" kern="1200" dirty="0">
                          <a:solidFill>
                            <a:schemeClr val="dk1"/>
                          </a:solidFill>
                          <a:effectLst/>
                          <a:latin typeface="+mn-lt"/>
                          <a:ea typeface="+mn-ea"/>
                          <a:cs typeface="+mn-cs"/>
                        </a:rPr>
                        <a:t>- вопросы – иллюстрации</a:t>
                      </a:r>
                      <a:endParaRPr lang="ru-RU" sz="1600" dirty="0"/>
                    </a:p>
                  </a:txBody>
                  <a:tcPr/>
                </a:tc>
                <a:tc>
                  <a:txBody>
                    <a:bodyPr/>
                    <a:lstStyle/>
                    <a:p>
                      <a:r>
                        <a:rPr lang="ru-RU" sz="1800" kern="1200" dirty="0">
                          <a:solidFill>
                            <a:schemeClr val="dk1"/>
                          </a:solidFill>
                          <a:effectLst/>
                          <a:latin typeface="+mn-lt"/>
                          <a:ea typeface="+mn-ea"/>
                          <a:cs typeface="+mn-cs"/>
                        </a:rPr>
                        <a:t>Вопросы-фильтры</a:t>
                      </a:r>
                    </a:p>
                  </a:txBody>
                  <a:tcPr/>
                </a:tc>
                <a:tc>
                  <a:txBody>
                    <a:bodyPr/>
                    <a:lstStyle/>
                    <a:p>
                      <a:endParaRPr lang="ru-RU" dirty="0"/>
                    </a:p>
                  </a:txBody>
                  <a:tcPr/>
                </a:tc>
                <a:tc>
                  <a:txBody>
                    <a:bodyPr/>
                    <a:lstStyle/>
                    <a:p>
                      <a:r>
                        <a:rPr lang="ru-RU" sz="1600" kern="1200" dirty="0">
                          <a:solidFill>
                            <a:schemeClr val="dk1"/>
                          </a:solidFill>
                          <a:effectLst/>
                          <a:latin typeface="+mn-lt"/>
                          <a:ea typeface="+mn-ea"/>
                          <a:cs typeface="+mn-cs"/>
                        </a:rPr>
                        <a:t>Контрольные вопросы;</a:t>
                      </a:r>
                    </a:p>
                    <a:p>
                      <a:r>
                        <a:rPr lang="ru-RU" sz="1600" kern="1200" dirty="0">
                          <a:solidFill>
                            <a:schemeClr val="dk1"/>
                          </a:solidFill>
                          <a:effectLst/>
                          <a:latin typeface="+mn-lt"/>
                          <a:ea typeface="+mn-ea"/>
                          <a:cs typeface="+mn-cs"/>
                        </a:rPr>
                        <a:t>- вопрос-тест;</a:t>
                      </a:r>
                    </a:p>
                    <a:p>
                      <a:r>
                        <a:rPr lang="ru-RU" sz="1600" kern="1200" dirty="0">
                          <a:solidFill>
                            <a:schemeClr val="dk1"/>
                          </a:solidFill>
                          <a:effectLst/>
                          <a:latin typeface="+mn-lt"/>
                          <a:ea typeface="+mn-ea"/>
                          <a:cs typeface="+mn-cs"/>
                        </a:rPr>
                        <a:t>-вопрос-ловушка (трюковый вопрос)</a:t>
                      </a:r>
                    </a:p>
                  </a:txBody>
                  <a:tcPr/>
                </a:tc>
                <a:extLst>
                  <a:ext uri="{0D108BD9-81ED-4DB2-BD59-A6C34878D82A}">
                    <a16:rowId xmlns:a16="http://schemas.microsoft.com/office/drawing/2014/main" val="10006"/>
                  </a:ext>
                </a:extLst>
              </a:tr>
              <a:tr h="357688">
                <a:tc>
                  <a:txBody>
                    <a:bodyPr/>
                    <a:lstStyle/>
                    <a:p>
                      <a:endParaRPr lang="ru-RU"/>
                    </a:p>
                  </a:txBody>
                  <a:tcPr/>
                </a:tc>
                <a:tc>
                  <a:txBody>
                    <a:bodyPr/>
                    <a:lstStyle/>
                    <a:p>
                      <a:endParaRPr lang="ru-RU"/>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b="1" i="1" kern="1200" dirty="0">
                          <a:solidFill>
                            <a:srgbClr val="FF0000"/>
                          </a:solidFill>
                          <a:effectLst/>
                          <a:latin typeface="+mn-lt"/>
                          <a:ea typeface="+mn-ea"/>
                          <a:cs typeface="+mn-cs"/>
                        </a:rPr>
                        <a:t>По содержанию</a:t>
                      </a:r>
                      <a:endParaRPr lang="ru-RU" dirty="0"/>
                    </a:p>
                  </a:txBody>
                  <a:tcPr/>
                </a:tc>
                <a:tc>
                  <a:txBody>
                    <a:bodyPr/>
                    <a:lstStyle/>
                    <a:p>
                      <a:endParaRPr lang="ru-RU"/>
                    </a:p>
                  </a:txBody>
                  <a:tcPr/>
                </a:tc>
                <a:tc>
                  <a:txBody>
                    <a:bodyPr/>
                    <a:lstStyle/>
                    <a:p>
                      <a:endParaRPr lang="ru-RU"/>
                    </a:p>
                  </a:txBody>
                  <a:tcPr/>
                </a:tc>
                <a:extLst>
                  <a:ext uri="{0D108BD9-81ED-4DB2-BD59-A6C34878D82A}">
                    <a16:rowId xmlns:a16="http://schemas.microsoft.com/office/drawing/2014/main" val="10007"/>
                  </a:ext>
                </a:extLst>
              </a:tr>
              <a:tr h="94473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dirty="0">
                          <a:solidFill>
                            <a:schemeClr val="dk1"/>
                          </a:solidFill>
                          <a:effectLst/>
                          <a:latin typeface="+mn-lt"/>
                          <a:ea typeface="+mn-ea"/>
                          <a:cs typeface="+mn-cs"/>
                        </a:rPr>
                        <a:t>Вопросы о фактах</a:t>
                      </a:r>
                    </a:p>
                    <a:p>
                      <a:endParaRPr lang="ru-RU" dirty="0"/>
                    </a:p>
                  </a:txBody>
                  <a:tcPr/>
                </a:tc>
                <a:tc>
                  <a:txBody>
                    <a:bodyPr/>
                    <a:lstStyle/>
                    <a:p>
                      <a:r>
                        <a:rPr lang="ru-RU" sz="1800" kern="1200" dirty="0">
                          <a:solidFill>
                            <a:schemeClr val="dk1"/>
                          </a:solidFill>
                          <a:effectLst/>
                          <a:latin typeface="+mn-lt"/>
                          <a:ea typeface="+mn-ea"/>
                          <a:cs typeface="+mn-cs"/>
                        </a:rPr>
                        <a:t>Вопросы о знаниях</a:t>
                      </a:r>
                      <a:endParaRPr lang="ru-RU" dirty="0"/>
                    </a:p>
                  </a:txBody>
                  <a:tcPr/>
                </a:tc>
                <a:tc>
                  <a:txBody>
                    <a:bodyPr/>
                    <a:lstStyle/>
                    <a:p>
                      <a:r>
                        <a:rPr lang="ru-RU" sz="1800" kern="1200" dirty="0">
                          <a:solidFill>
                            <a:schemeClr val="dk1"/>
                          </a:solidFill>
                          <a:effectLst/>
                          <a:latin typeface="+mn-lt"/>
                          <a:ea typeface="+mn-ea"/>
                          <a:cs typeface="+mn-cs"/>
                        </a:rPr>
                        <a:t>Вопросы о внутренних состояниях (мнениях, отношениях, мотивах и т.д.)</a:t>
                      </a:r>
                      <a:endParaRPr lang="ru-RU" dirty="0"/>
                    </a:p>
                  </a:txBody>
                  <a:tcPr/>
                </a:tc>
                <a:tc>
                  <a:txBody>
                    <a:bodyPr/>
                    <a:lstStyle/>
                    <a:p>
                      <a:endParaRPr lang="ru-RU" dirty="0"/>
                    </a:p>
                  </a:txBody>
                  <a:tcPr/>
                </a:tc>
                <a:tc>
                  <a:txBody>
                    <a:bodyPr/>
                    <a:lstStyle/>
                    <a:p>
                      <a:endParaRPr lang="ru-RU" dirty="0"/>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6167475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65751"/>
          </a:xfrm>
        </p:spPr>
        <p:txBody>
          <a:bodyPr>
            <a:normAutofit fontScale="90000"/>
          </a:bodyPr>
          <a:lstStyle/>
          <a:p>
            <a:pPr algn="ctr"/>
            <a:r>
              <a:rPr lang="ru-RU" b="1" dirty="0"/>
              <a:t>Проверка формулировок вопросов.</a:t>
            </a:r>
            <a:r>
              <a:rPr lang="ru-RU" dirty="0"/>
              <a:t>  </a:t>
            </a:r>
          </a:p>
        </p:txBody>
      </p:sp>
      <p:sp>
        <p:nvSpPr>
          <p:cNvPr id="3" name="Объект 2"/>
          <p:cNvSpPr>
            <a:spLocks noGrp="1"/>
          </p:cNvSpPr>
          <p:nvPr>
            <p:ph idx="1"/>
          </p:nvPr>
        </p:nvSpPr>
        <p:spPr>
          <a:xfrm>
            <a:off x="838200" y="930876"/>
            <a:ext cx="10515600" cy="5246087"/>
          </a:xfrm>
        </p:spPr>
        <p:txBody>
          <a:bodyPr>
            <a:normAutofit fontScale="55000" lnSpcReduction="20000"/>
          </a:bodyPr>
          <a:lstStyle/>
          <a:p>
            <a:r>
              <a:rPr lang="ru-RU" dirty="0"/>
              <a:t>1.  Вопросы не должны содержать трудных и неясных формулировок, специальных терминов. (Если такие есть, их необходимо объяснить или заменить).  </a:t>
            </a:r>
          </a:p>
          <a:p>
            <a:r>
              <a:rPr lang="ru-RU" dirty="0"/>
              <a:t>2.  Система категорий должна быть понятна всем респондентам («Часто Вы ходите в кинотеатр?» Для одних «часто» - это раз в неделю, а для других, может быть, раз в месяц -это уже часто).</a:t>
            </a:r>
          </a:p>
          <a:p>
            <a:r>
              <a:rPr lang="ru-RU" dirty="0"/>
              <a:t>3.  В вопросах не должны проявляться мнение, ценности и установки исследователя («Чем не нравится работа -однообразная, не заставляет думать ...», но для многих в этом, может, как раз заключаться при­влекательность данной трудовой деятельности).</a:t>
            </a:r>
          </a:p>
          <a:p>
            <a:r>
              <a:rPr lang="ru-RU" dirty="0"/>
              <a:t>4.  Если вопрос связан с оценкой неодобряемого в об­ществе поведения или деятельности, надо дать понять ре­спонденту, что ответ не вызовет осуждения («Одни счи­тают, что... Другие считают, что... А как Вы считаете?»).</a:t>
            </a:r>
          </a:p>
          <a:p>
            <a:r>
              <a:rPr lang="ru-RU" dirty="0"/>
              <a:t>5.  Нельзя допускать чтобы конструкция вопроса склоняла опрашиваемого к ответу («Вы ведь не думае­те...? -Нет», «Разве Вы не хотите ...? -Да», «Воспи­танный человек всегда ... -А как Вы поступаете в та­ких случаях?»).</a:t>
            </a:r>
          </a:p>
          <a:p>
            <a:r>
              <a:rPr lang="ru-RU" dirty="0"/>
              <a:t>6.  Если на один вопрос много вариантов ответов, то их нужно разделить на тематические блоки и вмес­то одного вопроса задать блок вопросов.</a:t>
            </a:r>
          </a:p>
          <a:p>
            <a:r>
              <a:rPr lang="ru-RU" dirty="0"/>
              <a:t>7.  При ответе на вопрос обычно внимание респон­дента фиксируется на первом и последнем варианте ответа (с перевесом к первому), и больше всего поло­жительных ответов бывает на первый ответ. (Располо­жение альтернатив непоследовательно, а в случайном порядке влияет на изменение результата.)</a:t>
            </a:r>
          </a:p>
          <a:p>
            <a:r>
              <a:rPr lang="ru-RU" dirty="0"/>
              <a:t>8.  Чтобы повысить достоверность ответов, необхо­димо обеспечить респонденту возможность уклонить­ся от ответа, если у него появится такая необходимость («Когда как», «Не знаю», «Бывает по-разному», «Не помню» и т. д.).</a:t>
            </a:r>
          </a:p>
          <a:p>
            <a:r>
              <a:rPr lang="ru-RU" dirty="0"/>
              <a:t>9.  Проверить закрытые вопросы, может, лучше их превратить в полузакрытые.</a:t>
            </a:r>
          </a:p>
          <a:p>
            <a:r>
              <a:rPr lang="ru-RU" dirty="0"/>
              <a:t>10.  Вопросы не должны задевать самолюбия, до­стоинства респондента,  каких-то его престижных представлений. («Почему Вам не нравится политический курс, проводимый Коммунистической партией? ».).</a:t>
            </a:r>
          </a:p>
          <a:p>
            <a:r>
              <a:rPr lang="ru-RU" dirty="0"/>
              <a:t>11.  Вопросы необходимо орфографически и стили­стически оформить правильно.</a:t>
            </a:r>
          </a:p>
          <a:p>
            <a:r>
              <a:rPr lang="ru-RU" dirty="0"/>
              <a:t>Необходимо проверять не только отдельные вопро­сы, но и композицию анкеты, и ее графическое оформление.</a:t>
            </a:r>
          </a:p>
          <a:p>
            <a:endParaRPr lang="ru-RU" dirty="0"/>
          </a:p>
        </p:txBody>
      </p:sp>
    </p:spTree>
    <p:extLst>
      <p:ext uri="{BB962C8B-B14F-4D97-AF65-F5344CB8AC3E}">
        <p14:creationId xmlns:p14="http://schemas.microsoft.com/office/powerpoint/2010/main" val="1387999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83372"/>
          </a:xfrm>
        </p:spPr>
        <p:txBody>
          <a:bodyPr>
            <a:normAutofit fontScale="90000"/>
          </a:bodyPr>
          <a:lstStyle/>
          <a:p>
            <a:pPr algn="ctr"/>
            <a:r>
              <a:rPr lang="ru-RU" b="1" dirty="0"/>
              <a:t>Проверка композиции анкеты</a:t>
            </a:r>
            <a:endParaRPr lang="ru-RU" dirty="0"/>
          </a:p>
        </p:txBody>
      </p:sp>
      <p:sp>
        <p:nvSpPr>
          <p:cNvPr id="3" name="Объект 2"/>
          <p:cNvSpPr>
            <a:spLocks noGrp="1"/>
          </p:cNvSpPr>
          <p:nvPr>
            <p:ph idx="1"/>
          </p:nvPr>
        </p:nvSpPr>
        <p:spPr>
          <a:xfrm>
            <a:off x="838200" y="972065"/>
            <a:ext cx="10515600" cy="5204898"/>
          </a:xfrm>
        </p:spPr>
        <p:txBody>
          <a:bodyPr>
            <a:normAutofit fontScale="62500" lnSpcReduction="20000"/>
          </a:bodyPr>
          <a:lstStyle/>
          <a:p>
            <a:r>
              <a:rPr lang="ru-RU" dirty="0"/>
              <a:t>1.  Необходимо проверить, достаточно ли ясно объ­яснена респонденту техника ответов на вопросы.</a:t>
            </a:r>
          </a:p>
          <a:p>
            <a:r>
              <a:rPr lang="ru-RU" dirty="0"/>
              <a:t>2.  Вопросы в начале анкеты должны быть наибо­лее простыми («контактными»), в середине - наиболее сложные и содержательными, а в конце - опять простыми.       </a:t>
            </a:r>
          </a:p>
          <a:p>
            <a:r>
              <a:rPr lang="ru-RU" dirty="0"/>
              <a:t>3. Для перехода от одного блока вопросов к другому надо использовать буферные вопросы (вопросы с преамбулой).</a:t>
            </a:r>
          </a:p>
          <a:p>
            <a:r>
              <a:rPr lang="ru-RU" dirty="0"/>
              <a:t>4. Необходимо, если возникает эффект излучения, нейтрализовать его.</a:t>
            </a:r>
          </a:p>
          <a:p>
            <a:r>
              <a:rPr lang="ru-RU" dirty="0"/>
              <a:t>5. Основные и контрольные вопросы лучше не рас­полагать друг за другом. Если респондент поймет, что ему не доверяют и его проверяют, то это может отра­зиться на достоверности последующей информации.</a:t>
            </a:r>
          </a:p>
          <a:p>
            <a:r>
              <a:rPr lang="ru-RU" dirty="0"/>
              <a:t>6. Если есть подозрение, что не все респонденты мо­гут быть достаточно компетентны в каком-то вопросе или что они не все будут относиться к той группе, для которой предназначен вопрос, то надо поставить вопрос-фильтр.</a:t>
            </a:r>
          </a:p>
          <a:p>
            <a:r>
              <a:rPr lang="ru-RU" dirty="0"/>
              <a:t>7. Вопрос-фильтр доложен иметь указатель пере­хода для разных групп респондентов.</a:t>
            </a:r>
          </a:p>
          <a:p>
            <a:r>
              <a:rPr lang="ru-RU" dirty="0"/>
              <a:t>8. Не следует задавать вопросы, которые превыша­ют возможности памяти респондентов. Это могут быть события, которые давно произошли или которые, хотя и имели место недавно, но для респондента не играли принципиальной роли и поэтому были забыты. («На­пишите фамилию депутата Вашего района»).</a:t>
            </a:r>
          </a:p>
          <a:p>
            <a:r>
              <a:rPr lang="ru-RU" dirty="0"/>
              <a:t>9. Нельзя допускать скопление однотипных вопро­сов (ряд альтернативных, закрытых, открытых вопро­сов или вопросы табличной формы и т. п.). Это приво­дит к утомлению респондента, вызывая ощущение мо­нотонности. В этом случае надо шире применять функционально-психологические вопросы.</a:t>
            </a:r>
          </a:p>
          <a:p>
            <a:endParaRPr lang="ru-RU" dirty="0"/>
          </a:p>
        </p:txBody>
      </p:sp>
    </p:spTree>
    <p:extLst>
      <p:ext uri="{BB962C8B-B14F-4D97-AF65-F5344CB8AC3E}">
        <p14:creationId xmlns:p14="http://schemas.microsoft.com/office/powerpoint/2010/main" val="25138718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9275"/>
          </a:xfrm>
        </p:spPr>
        <p:txBody>
          <a:bodyPr>
            <a:normAutofit fontScale="90000"/>
          </a:bodyPr>
          <a:lstStyle/>
          <a:p>
            <a:pPr algn="ctr"/>
            <a:r>
              <a:rPr lang="ru-RU" b="1" dirty="0"/>
              <a:t>Проверка графического оформления анкеты</a:t>
            </a:r>
            <a:endParaRPr lang="ru-RU" dirty="0"/>
          </a:p>
        </p:txBody>
      </p:sp>
      <p:sp>
        <p:nvSpPr>
          <p:cNvPr id="3" name="Объект 2"/>
          <p:cNvSpPr>
            <a:spLocks noGrp="1"/>
          </p:cNvSpPr>
          <p:nvPr>
            <p:ph idx="1"/>
          </p:nvPr>
        </p:nvSpPr>
        <p:spPr>
          <a:xfrm>
            <a:off x="838200" y="914400"/>
            <a:ext cx="10515600" cy="5262563"/>
          </a:xfrm>
        </p:spPr>
        <p:txBody>
          <a:bodyPr>
            <a:normAutofit fontScale="92500" lnSpcReduction="20000"/>
          </a:bodyPr>
          <a:lstStyle/>
          <a:p>
            <a:r>
              <a:rPr lang="ru-RU" dirty="0"/>
              <a:t>1. Шрифт текста не должен быть «слепым» (иначе слабовидящие не ответят на анкету).</a:t>
            </a:r>
          </a:p>
          <a:p>
            <a:r>
              <a:rPr lang="ru-RU" dirty="0"/>
              <a:t>2. Текст вопроса и возможные варианты ответов на него лучше печатать разными шрифтами.</a:t>
            </a:r>
          </a:p>
          <a:p>
            <a:r>
              <a:rPr lang="ru-RU" dirty="0"/>
              <a:t>3. Пояснения к смысловым вопросам лучше так же набрать особым шрифтом, чтобы респондент смог об­ратить на них внимание.</a:t>
            </a:r>
          </a:p>
          <a:p>
            <a:r>
              <a:rPr lang="ru-RU" dirty="0"/>
              <a:t>4. Для ответа на открытые и полузакрытые вопро­сы должно быть достаточно чистых строк.</a:t>
            </a:r>
          </a:p>
          <a:p>
            <a:r>
              <a:rPr lang="ru-RU" dirty="0"/>
              <a:t>5. Вопросы в табличной форме рекомендуется разли­новать, чтобы при ответе на них у респондентов не возникло путаницы. Это облегчит и обработку этих вопросов.</a:t>
            </a:r>
          </a:p>
          <a:p>
            <a:r>
              <a:rPr lang="ru-RU" dirty="0"/>
              <a:t>6. На ответы влияет и длина альтернатив, поэтому их необходимо графически уравновесить, проставит! ряд точек.</a:t>
            </a:r>
          </a:p>
          <a:p>
            <a:r>
              <a:rPr lang="ru-RU" dirty="0"/>
              <a:t>7. Нельзя допускать переноса половины ответов не вопрос на другую страницу.</a:t>
            </a:r>
          </a:p>
          <a:p>
            <a:endParaRPr lang="ru-RU" dirty="0"/>
          </a:p>
        </p:txBody>
      </p:sp>
    </p:spTree>
    <p:extLst>
      <p:ext uri="{BB962C8B-B14F-4D97-AF65-F5344CB8AC3E}">
        <p14:creationId xmlns:p14="http://schemas.microsoft.com/office/powerpoint/2010/main" val="3449201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93431"/>
            <a:ext cx="10515600" cy="720970"/>
          </a:xfrm>
        </p:spPr>
        <p:txBody>
          <a:bodyPr>
            <a:normAutofit fontScale="90000"/>
          </a:bodyPr>
          <a:lstStyle/>
          <a:p>
            <a:br>
              <a:rPr lang="ru-RU" b="1" dirty="0"/>
            </a:br>
            <a:r>
              <a:rPr lang="ru-RU" b="1" dirty="0"/>
              <a:t>ВИДЫ СОЦИОЛОГИЧЕСКОГО ИССЛЕДОВАНИЯ</a:t>
            </a:r>
            <a:br>
              <a:rPr lang="ru-RU" dirty="0"/>
            </a:br>
            <a:endParaRPr lang="ru-RU" dirty="0"/>
          </a:p>
        </p:txBody>
      </p:sp>
      <p:sp>
        <p:nvSpPr>
          <p:cNvPr id="3" name="Объект 2"/>
          <p:cNvSpPr>
            <a:spLocks noGrp="1"/>
          </p:cNvSpPr>
          <p:nvPr>
            <p:ph idx="1"/>
          </p:nvPr>
        </p:nvSpPr>
        <p:spPr>
          <a:xfrm>
            <a:off x="838200" y="1055077"/>
            <a:ext cx="10515600" cy="5121885"/>
          </a:xfrm>
        </p:spPr>
        <p:txBody>
          <a:bodyPr/>
          <a:lstStyle/>
          <a:p>
            <a:r>
              <a:rPr lang="ru-RU" sz="3200" dirty="0">
                <a:solidFill>
                  <a:srgbClr val="000000"/>
                </a:solidFill>
                <a:effectLst/>
                <a:latin typeface="Times New Roman" panose="02020603050405020304" pitchFamily="18" charset="0"/>
                <a:ea typeface="Times New Roman" panose="02020603050405020304" pitchFamily="18" charset="0"/>
              </a:rPr>
              <a:t>По глубине анализа социальной проблемы и масштаба охвата со­бытий различают </a:t>
            </a:r>
            <a:r>
              <a:rPr lang="ru-RU" sz="3200" b="1" dirty="0">
                <a:solidFill>
                  <a:srgbClr val="000000"/>
                </a:solidFill>
                <a:effectLst/>
                <a:latin typeface="Times New Roman" panose="02020603050405020304" pitchFamily="18" charset="0"/>
                <a:ea typeface="Times New Roman" panose="02020603050405020304" pitchFamily="18" charset="0"/>
              </a:rPr>
              <a:t>пробное, описательное </a:t>
            </a:r>
            <a:r>
              <a:rPr lang="ru-RU" sz="3200" dirty="0">
                <a:solidFill>
                  <a:srgbClr val="000000"/>
                </a:solidFill>
                <a:effectLst/>
                <a:latin typeface="Times New Roman" panose="02020603050405020304" pitchFamily="18" charset="0"/>
                <a:ea typeface="Times New Roman" panose="02020603050405020304" pitchFamily="18" charset="0"/>
              </a:rPr>
              <a:t>и </a:t>
            </a:r>
            <a:r>
              <a:rPr lang="ru-RU" sz="3200" b="1" dirty="0">
                <a:solidFill>
                  <a:srgbClr val="000000"/>
                </a:solidFill>
                <a:effectLst/>
                <a:latin typeface="Times New Roman" panose="02020603050405020304" pitchFamily="18" charset="0"/>
                <a:ea typeface="Times New Roman" panose="02020603050405020304" pitchFamily="18" charset="0"/>
              </a:rPr>
              <a:t>аналитическое </a:t>
            </a:r>
            <a:r>
              <a:rPr lang="ru-RU" sz="3200" dirty="0">
                <a:solidFill>
                  <a:srgbClr val="000000"/>
                </a:solidFill>
                <a:effectLst/>
                <a:latin typeface="Times New Roman" panose="02020603050405020304" pitchFamily="18" charset="0"/>
                <a:ea typeface="Times New Roman" panose="02020603050405020304" pitchFamily="18" charset="0"/>
              </a:rPr>
              <a:t>исследования.</a:t>
            </a:r>
          </a:p>
          <a:p>
            <a:r>
              <a:rPr lang="ru-RU" sz="3200" dirty="0">
                <a:solidFill>
                  <a:srgbClr val="000000"/>
                </a:solidFill>
                <a:effectLst/>
                <a:latin typeface="Times New Roman" panose="02020603050405020304" pitchFamily="18" charset="0"/>
                <a:ea typeface="Times New Roman" panose="02020603050405020304" pitchFamily="18" charset="0"/>
              </a:rPr>
              <a:t>По применяемому методу сбора данных различают </a:t>
            </a:r>
            <a:r>
              <a:rPr lang="ru-RU" sz="3200" b="1" dirty="0">
                <a:solidFill>
                  <a:srgbClr val="000000"/>
                </a:solidFill>
                <a:effectLst/>
                <a:latin typeface="Times New Roman" panose="02020603050405020304" pitchFamily="18" charset="0"/>
                <a:ea typeface="Times New Roman" panose="02020603050405020304" pitchFamily="18" charset="0"/>
              </a:rPr>
              <a:t>опрос, на­блюдение, анализ документов, эксперимент.</a:t>
            </a:r>
            <a:r>
              <a:rPr lang="ru-RU" sz="3200" dirty="0">
                <a:solidFill>
                  <a:srgbClr val="000000"/>
                </a:solidFill>
                <a:effectLst/>
                <a:latin typeface="Times New Roman" panose="02020603050405020304" pitchFamily="18" charset="0"/>
                <a:ea typeface="Times New Roman" panose="02020603050405020304" pitchFamily="18" charset="0"/>
              </a:rPr>
              <a:t> </a:t>
            </a:r>
          </a:p>
          <a:p>
            <a:r>
              <a:rPr lang="ru-RU" sz="3200" dirty="0">
                <a:solidFill>
                  <a:srgbClr val="000000"/>
                </a:solidFill>
                <a:effectLst/>
                <a:latin typeface="Times New Roman" panose="02020603050405020304" pitchFamily="18" charset="0"/>
                <a:ea typeface="Times New Roman" panose="02020603050405020304" pitchFamily="18" charset="0"/>
              </a:rPr>
              <a:t>По цели исследования — изучается статика или динамика яв­ления — выделяют еще два вида социологического исследования: </a:t>
            </a:r>
            <a:r>
              <a:rPr lang="ru-RU" sz="3200" b="1" dirty="0">
                <a:solidFill>
                  <a:srgbClr val="000000"/>
                </a:solidFill>
                <a:effectLst/>
                <a:latin typeface="Times New Roman" panose="02020603050405020304" pitchFamily="18" charset="0"/>
                <a:ea typeface="Times New Roman" panose="02020603050405020304" pitchFamily="18" charset="0"/>
              </a:rPr>
              <a:t>точечное </a:t>
            </a:r>
            <a:r>
              <a:rPr lang="ru-RU" sz="3200" dirty="0">
                <a:solidFill>
                  <a:srgbClr val="000000"/>
                </a:solidFill>
                <a:effectLst/>
                <a:latin typeface="Times New Roman" panose="02020603050405020304" pitchFamily="18" charset="0"/>
                <a:ea typeface="Times New Roman" panose="02020603050405020304" pitchFamily="18" charset="0"/>
              </a:rPr>
              <a:t>и </a:t>
            </a:r>
            <a:r>
              <a:rPr lang="ru-RU" sz="3200" b="1" dirty="0">
                <a:solidFill>
                  <a:srgbClr val="000000"/>
                </a:solidFill>
                <a:effectLst/>
                <a:latin typeface="Times New Roman" panose="02020603050405020304" pitchFamily="18" charset="0"/>
                <a:ea typeface="Times New Roman" panose="02020603050405020304" pitchFamily="18" charset="0"/>
              </a:rPr>
              <a:t>повторное.</a:t>
            </a:r>
            <a:endParaRPr lang="ru-RU" sz="3200" dirty="0">
              <a:effectLst/>
              <a:latin typeface="Times New Roman" panose="02020603050405020304" pitchFamily="18" charset="0"/>
              <a:ea typeface="Times New Roman" panose="02020603050405020304" pitchFamily="18" charset="0"/>
            </a:endParaRPr>
          </a:p>
          <a:p>
            <a:r>
              <a:rPr lang="ru-RU" sz="3200" dirty="0">
                <a:solidFill>
                  <a:srgbClr val="000000"/>
                </a:solidFill>
                <a:effectLst/>
                <a:latin typeface="Times New Roman" panose="02020603050405020304" pitchFamily="18" charset="0"/>
                <a:ea typeface="Times New Roman" panose="02020603050405020304" pitchFamily="18" charset="0"/>
              </a:rPr>
              <a:t>По объему охвата объекта исследования типы исследования делятся на </a:t>
            </a:r>
            <a:r>
              <a:rPr lang="ru-RU" sz="3200" b="1" dirty="0">
                <a:solidFill>
                  <a:srgbClr val="000000"/>
                </a:solidFill>
                <a:effectLst/>
                <a:latin typeface="Times New Roman" panose="02020603050405020304" pitchFamily="18" charset="0"/>
                <a:ea typeface="Times New Roman" panose="02020603050405020304" pitchFamily="18" charset="0"/>
              </a:rPr>
              <a:t>сплошные </a:t>
            </a:r>
            <a:r>
              <a:rPr lang="ru-RU" sz="3200" dirty="0">
                <a:solidFill>
                  <a:srgbClr val="000000"/>
                </a:solidFill>
                <a:effectLst/>
                <a:latin typeface="Times New Roman" panose="02020603050405020304" pitchFamily="18" charset="0"/>
                <a:ea typeface="Times New Roman" panose="02020603050405020304" pitchFamily="18" charset="0"/>
              </a:rPr>
              <a:t>и </a:t>
            </a:r>
            <a:r>
              <a:rPr lang="ru-RU" sz="3200" b="1" dirty="0">
                <a:solidFill>
                  <a:srgbClr val="000000"/>
                </a:solidFill>
                <a:effectLst/>
                <a:latin typeface="Times New Roman" panose="02020603050405020304" pitchFamily="18" charset="0"/>
                <a:ea typeface="Times New Roman" panose="02020603050405020304" pitchFamily="18" charset="0"/>
              </a:rPr>
              <a:t>выборочные.</a:t>
            </a:r>
            <a:endParaRPr lang="ru-RU" sz="3200" dirty="0">
              <a:effectLst/>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37561283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82171"/>
            <a:ext cx="10515600" cy="5494792"/>
          </a:xfrm>
        </p:spPr>
        <p:txBody>
          <a:bodyPr/>
          <a:lstStyle/>
          <a:p>
            <a:r>
              <a:rPr lang="ru-RU" i="1" dirty="0"/>
              <a:t> </a:t>
            </a:r>
            <a:r>
              <a:rPr lang="ru-RU" dirty="0"/>
              <a:t>Анализ - метод исследования, характеризующийся изучением отдельных частей объекта.</a:t>
            </a:r>
          </a:p>
          <a:p>
            <a:r>
              <a:rPr lang="ru-RU" i="1" dirty="0"/>
              <a:t>Методы статистического описания</a:t>
            </a:r>
            <a:r>
              <a:rPr lang="ru-RU" dirty="0"/>
              <a:t> направлены на получение количествен­ной характеристики данных, полученных в конкрет­ном исследовании.</a:t>
            </a:r>
          </a:p>
          <a:p>
            <a:r>
              <a:rPr lang="ru-RU" i="1" dirty="0"/>
              <a:t>Методы статистического вывода</a:t>
            </a:r>
            <a:r>
              <a:rPr lang="ru-RU" dirty="0"/>
              <a:t> позволяют корректно распространять резуль­таты, полученные в конкретном исследовании, на все явление как таковое, делать заключения общего характера.</a:t>
            </a:r>
          </a:p>
          <a:p>
            <a:endParaRPr lang="ru-RU" dirty="0"/>
          </a:p>
        </p:txBody>
      </p:sp>
    </p:spTree>
    <p:extLst>
      <p:ext uri="{BB962C8B-B14F-4D97-AF65-F5344CB8AC3E}">
        <p14:creationId xmlns:p14="http://schemas.microsoft.com/office/powerpoint/2010/main" val="18778226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88541" y="299224"/>
            <a:ext cx="8575589" cy="722270"/>
          </a:xfrm>
        </p:spPr>
        <p:txBody>
          <a:bodyPr>
            <a:normAutofit/>
          </a:bodyPr>
          <a:lstStyle/>
          <a:p>
            <a:pPr algn="ctr"/>
            <a:r>
              <a:rPr lang="ru-RU" b="1" dirty="0"/>
              <a:t>АНАЛИЗ ЭМПИРИЧЕСКИХ ДАННЫХ</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884072083"/>
              </p:ext>
            </p:extLst>
          </p:nvPr>
        </p:nvGraphicFramePr>
        <p:xfrm>
          <a:off x="838200" y="1153297"/>
          <a:ext cx="10515600" cy="50236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66199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Таблица - </a:t>
            </a:r>
          </a:p>
        </p:txBody>
      </p:sp>
      <p:graphicFrame>
        <p:nvGraphicFramePr>
          <p:cNvPr id="4" name="Объект 3"/>
          <p:cNvGraphicFramePr>
            <a:graphicFrameLocks noGrp="1"/>
          </p:cNvGraphicFramePr>
          <p:nvPr>
            <p:ph idx="1"/>
            <p:extLst>
              <p:ext uri="{D42A27DB-BD31-4B8C-83A1-F6EECF244321}">
                <p14:modId xmlns:p14="http://schemas.microsoft.com/office/powerpoint/2010/main" val="3311637702"/>
              </p:ext>
            </p:extLst>
          </p:nvPr>
        </p:nvGraphicFramePr>
        <p:xfrm>
          <a:off x="838200" y="1825625"/>
          <a:ext cx="10515600" cy="2225040"/>
        </p:xfrm>
        <a:graphic>
          <a:graphicData uri="http://schemas.openxmlformats.org/drawingml/2006/table">
            <a:tbl>
              <a:tblPr firstRow="1" bandRow="1">
                <a:tableStyleId>{5C22544A-7EE6-4342-B048-85BDC9FD1C3A}</a:tableStyleId>
              </a:tblPr>
              <a:tblGrid>
                <a:gridCol w="17526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752600">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gridCol w="1752600">
                  <a:extLst>
                    <a:ext uri="{9D8B030D-6E8A-4147-A177-3AD203B41FA5}">
                      <a16:colId xmlns:a16="http://schemas.microsoft.com/office/drawing/2014/main" val="20005"/>
                    </a:ext>
                  </a:extLst>
                </a:gridCol>
              </a:tblGrid>
              <a:tr h="370840">
                <a:tc>
                  <a:txBody>
                    <a:bodyPr/>
                    <a:lstStyle/>
                    <a:p>
                      <a:endParaRPr lang="ru-RU" dirty="0"/>
                    </a:p>
                  </a:txBody>
                  <a:tcPr/>
                </a:tc>
                <a:tc>
                  <a:txBody>
                    <a:bodyPr/>
                    <a:lstStyle/>
                    <a:p>
                      <a:r>
                        <a:rPr lang="ru-RU" sz="1800" b="1" kern="1200" dirty="0">
                          <a:solidFill>
                            <a:schemeClr val="lt1"/>
                          </a:solidFill>
                          <a:effectLst/>
                          <a:latin typeface="+mn-lt"/>
                          <a:ea typeface="+mn-ea"/>
                          <a:cs typeface="+mn-cs"/>
                        </a:rPr>
                        <a:t>Признак 1</a:t>
                      </a:r>
                      <a:endParaRPr lang="ru-RU" dirty="0"/>
                    </a:p>
                  </a:txBody>
                  <a:tcPr/>
                </a:tc>
                <a:tc>
                  <a:txBody>
                    <a:bodyPr/>
                    <a:lstStyle/>
                    <a:p>
                      <a:r>
                        <a:rPr lang="ru-RU" sz="1800" b="1" kern="1200" dirty="0">
                          <a:solidFill>
                            <a:schemeClr val="lt1"/>
                          </a:solidFill>
                          <a:effectLst/>
                          <a:latin typeface="+mn-lt"/>
                          <a:ea typeface="+mn-ea"/>
                          <a:cs typeface="+mn-cs"/>
                        </a:rPr>
                        <a:t>Признак 2</a:t>
                      </a:r>
                      <a:endParaRPr lang="ru-RU" dirty="0"/>
                    </a:p>
                  </a:txBody>
                  <a:tcPr/>
                </a:tc>
                <a:tc>
                  <a:txBody>
                    <a:bodyPr/>
                    <a:lstStyle/>
                    <a:p>
                      <a:r>
                        <a:rPr lang="ru-RU" sz="1800" b="1" kern="1200" dirty="0">
                          <a:solidFill>
                            <a:schemeClr val="lt1"/>
                          </a:solidFill>
                          <a:effectLst/>
                          <a:latin typeface="+mn-lt"/>
                          <a:ea typeface="+mn-ea"/>
                          <a:cs typeface="+mn-cs"/>
                        </a:rPr>
                        <a:t>Признак 3</a:t>
                      </a:r>
                      <a:endParaRPr lang="ru-RU" dirty="0"/>
                    </a:p>
                  </a:txBody>
                  <a:tcPr/>
                </a:tc>
                <a:tc>
                  <a:txBody>
                    <a:bodyPr/>
                    <a:lstStyle/>
                    <a:p>
                      <a:r>
                        <a:rPr lang="ru-RU" sz="1800" b="1" kern="1200" dirty="0">
                          <a:solidFill>
                            <a:schemeClr val="lt1"/>
                          </a:solidFill>
                          <a:effectLst/>
                          <a:latin typeface="+mn-lt"/>
                          <a:ea typeface="+mn-ea"/>
                          <a:cs typeface="+mn-cs"/>
                        </a:rPr>
                        <a:t>…. </a:t>
                      </a:r>
                      <a:endParaRPr lang="ru-RU" dirty="0"/>
                    </a:p>
                  </a:txBody>
                  <a:tcPr/>
                </a:tc>
                <a:tc>
                  <a:txBody>
                    <a:bodyPr/>
                    <a:lstStyle/>
                    <a:p>
                      <a:r>
                        <a:rPr lang="ru-RU" sz="1800" b="1" kern="1200" dirty="0">
                          <a:solidFill>
                            <a:schemeClr val="lt1"/>
                          </a:solidFill>
                          <a:effectLst/>
                          <a:latin typeface="+mn-lt"/>
                          <a:ea typeface="+mn-ea"/>
                          <a:cs typeface="+mn-cs"/>
                        </a:rPr>
                        <a:t>Признак </a:t>
                      </a:r>
                      <a:r>
                        <a:rPr lang="ru-RU" sz="1800" b="1" kern="1200" baseline="0" dirty="0">
                          <a:solidFill>
                            <a:schemeClr val="lt1"/>
                          </a:solidFill>
                          <a:effectLst/>
                          <a:latin typeface="+mn-lt"/>
                          <a:ea typeface="+mn-ea"/>
                          <a:cs typeface="+mn-cs"/>
                        </a:rPr>
                        <a:t> №</a:t>
                      </a:r>
                      <a:endParaRPr lang="ru-RU" dirty="0"/>
                    </a:p>
                  </a:txBody>
                  <a:tcPr/>
                </a:tc>
                <a:extLst>
                  <a:ext uri="{0D108BD9-81ED-4DB2-BD59-A6C34878D82A}">
                    <a16:rowId xmlns:a16="http://schemas.microsoft.com/office/drawing/2014/main" val="10000"/>
                  </a:ext>
                </a:extLst>
              </a:tr>
              <a:tr h="370840">
                <a:tc>
                  <a:txBody>
                    <a:bodyPr/>
                    <a:lstStyle/>
                    <a:p>
                      <a:r>
                        <a:rPr lang="ru-RU" sz="1800" kern="1200" dirty="0">
                          <a:solidFill>
                            <a:schemeClr val="dk1"/>
                          </a:solidFill>
                          <a:effectLst/>
                          <a:latin typeface="+mn-lt"/>
                          <a:ea typeface="+mn-ea"/>
                          <a:cs typeface="+mn-cs"/>
                        </a:rPr>
                        <a:t>Случай 1</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extLst>
                  <a:ext uri="{0D108BD9-81ED-4DB2-BD59-A6C34878D82A}">
                    <a16:rowId xmlns:a16="http://schemas.microsoft.com/office/drawing/2014/main" val="10001"/>
                  </a:ext>
                </a:extLst>
              </a:tr>
              <a:tr h="370840">
                <a:tc>
                  <a:txBody>
                    <a:bodyPr/>
                    <a:lstStyle/>
                    <a:p>
                      <a:r>
                        <a:rPr lang="ru-RU" sz="1800" kern="1200" dirty="0">
                          <a:solidFill>
                            <a:schemeClr val="dk1"/>
                          </a:solidFill>
                          <a:effectLst/>
                          <a:latin typeface="+mn-lt"/>
                          <a:ea typeface="+mn-ea"/>
                          <a:cs typeface="+mn-cs"/>
                        </a:rPr>
                        <a:t>Случай 2</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extLst>
                  <a:ext uri="{0D108BD9-81ED-4DB2-BD59-A6C34878D82A}">
                    <a16:rowId xmlns:a16="http://schemas.microsoft.com/office/drawing/2014/main" val="10002"/>
                  </a:ext>
                </a:extLst>
              </a:tr>
              <a:tr h="370840">
                <a:tc>
                  <a:txBody>
                    <a:bodyPr/>
                    <a:lstStyle/>
                    <a:p>
                      <a:r>
                        <a:rPr lang="ru-RU" sz="1800" kern="1200" dirty="0">
                          <a:solidFill>
                            <a:schemeClr val="dk1"/>
                          </a:solidFill>
                          <a:effectLst/>
                          <a:latin typeface="+mn-lt"/>
                          <a:ea typeface="+mn-ea"/>
                          <a:cs typeface="+mn-cs"/>
                        </a:rPr>
                        <a:t>Случай 3</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extLst>
                  <a:ext uri="{0D108BD9-81ED-4DB2-BD59-A6C34878D82A}">
                    <a16:rowId xmlns:a16="http://schemas.microsoft.com/office/drawing/2014/main" val="10003"/>
                  </a:ext>
                </a:extLst>
              </a:tr>
              <a:tr h="370840">
                <a:tc>
                  <a:txBody>
                    <a:bodyPr/>
                    <a:lstStyle/>
                    <a:p>
                      <a:r>
                        <a:rPr lang="ru-RU" dirty="0"/>
                        <a:t>…. </a:t>
                      </a:r>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extLst>
                  <a:ext uri="{0D108BD9-81ED-4DB2-BD59-A6C34878D82A}">
                    <a16:rowId xmlns:a16="http://schemas.microsoft.com/office/drawing/2014/main" val="10004"/>
                  </a:ext>
                </a:extLst>
              </a:tr>
              <a:tr h="370840">
                <a:tc>
                  <a:txBody>
                    <a:bodyPr/>
                    <a:lstStyle/>
                    <a:p>
                      <a:r>
                        <a:rPr lang="ru-RU" sz="1800" kern="1200" dirty="0">
                          <a:solidFill>
                            <a:schemeClr val="dk1"/>
                          </a:solidFill>
                          <a:effectLst/>
                          <a:latin typeface="+mn-lt"/>
                          <a:ea typeface="+mn-ea"/>
                          <a:cs typeface="+mn-cs"/>
                        </a:rPr>
                        <a:t>Случай 4</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8527455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i="1" dirty="0"/>
              <a:t>Диаграмма – </a:t>
            </a:r>
            <a:r>
              <a:rPr lang="ru-RU" sz="3100" i="1" dirty="0"/>
              <a:t>графическое изображение, наглядно показывающее соотношение каких-либо величин. </a:t>
            </a:r>
            <a:endParaRPr lang="ru-RU" sz="3100"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3935684819"/>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451837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Объект 14"/>
          <p:cNvGraphicFramePr>
            <a:graphicFrameLocks noGrp="1"/>
          </p:cNvGraphicFramePr>
          <p:nvPr>
            <p:ph sz="half" idx="1"/>
            <p:extLst>
              <p:ext uri="{D42A27DB-BD31-4B8C-83A1-F6EECF244321}">
                <p14:modId xmlns:p14="http://schemas.microsoft.com/office/powerpoint/2010/main" val="3968644710"/>
              </p:ext>
            </p:extLst>
          </p:nvPr>
        </p:nvGraphicFramePr>
        <p:xfrm>
          <a:off x="838200" y="1825625"/>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Объект 18"/>
          <p:cNvGraphicFramePr>
            <a:graphicFrameLocks noGrp="1"/>
          </p:cNvGraphicFramePr>
          <p:nvPr>
            <p:ph sz="half" idx="2"/>
            <p:extLst>
              <p:ext uri="{D42A27DB-BD31-4B8C-83A1-F6EECF244321}">
                <p14:modId xmlns:p14="http://schemas.microsoft.com/office/powerpoint/2010/main" val="4251032313"/>
              </p:ext>
            </p:extLst>
          </p:nvPr>
        </p:nvGraphicFramePr>
        <p:xfrm>
          <a:off x="6172200" y="1825625"/>
          <a:ext cx="5181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770218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56887"/>
            <a:ext cx="10515600" cy="1834378"/>
          </a:xfrm>
        </p:spPr>
        <p:txBody>
          <a:bodyPr>
            <a:noAutofit/>
          </a:bodyPr>
          <a:lstStyle/>
          <a:p>
            <a:r>
              <a:rPr lang="ru-RU" sz="2400" dirty="0">
                <a:solidFill>
                  <a:schemeClr val="tx1">
                    <a:lumMod val="95000"/>
                    <a:lumOff val="5000"/>
                  </a:schemeClr>
                </a:solidFill>
              </a:rPr>
              <a:t>1. Построение таблиц и графиков - это первый шаг статистического анализа.</a:t>
            </a:r>
            <a:br>
              <a:rPr lang="ru-RU" sz="2400" dirty="0">
                <a:solidFill>
                  <a:schemeClr val="tx1">
                    <a:lumMod val="95000"/>
                    <a:lumOff val="5000"/>
                  </a:schemeClr>
                </a:solidFill>
              </a:rPr>
            </a:br>
            <a:r>
              <a:rPr lang="ru-RU" sz="2400" dirty="0">
                <a:solidFill>
                  <a:schemeClr val="tx1">
                    <a:lumMod val="95000"/>
                    <a:lumOff val="5000"/>
                  </a:schemeClr>
                </a:solidFill>
              </a:rPr>
              <a:t>2. Следующий шаг - оценка </a:t>
            </a:r>
            <a:r>
              <a:rPr lang="ru-RU" sz="2400" i="1" dirty="0">
                <a:solidFill>
                  <a:schemeClr val="tx1">
                    <a:lumMod val="95000"/>
                    <a:lumOff val="5000"/>
                  </a:schemeClr>
                </a:solidFill>
              </a:rPr>
              <a:t>параметров распределения.</a:t>
            </a:r>
            <a:r>
              <a:rPr lang="ru-RU" sz="2400" dirty="0">
                <a:solidFill>
                  <a:schemeClr val="tx1">
                    <a:lumMod val="95000"/>
                    <a:lumOff val="5000"/>
                  </a:schemeClr>
                </a:solidFill>
              </a:rPr>
              <a:t> Вычисляются пока­затели, которые позволяют дать еще более сжатое опи­сание наблюдаемых значений. </a:t>
            </a:r>
          </a:p>
        </p:txBody>
      </p:sp>
      <p:sp>
        <p:nvSpPr>
          <p:cNvPr id="3" name="Объект 2"/>
          <p:cNvSpPr>
            <a:spLocks noGrp="1"/>
          </p:cNvSpPr>
          <p:nvPr>
            <p:ph sz="half" idx="1"/>
          </p:nvPr>
        </p:nvSpPr>
        <p:spPr>
          <a:xfrm>
            <a:off x="838200" y="2734961"/>
            <a:ext cx="10043984" cy="3442001"/>
          </a:xfrm>
        </p:spPr>
        <p:txBody>
          <a:bodyPr>
            <a:normAutofit/>
          </a:bodyPr>
          <a:lstStyle/>
          <a:p>
            <a:pPr marL="0" indent="0">
              <a:buNone/>
            </a:pPr>
            <a:r>
              <a:rPr lang="ru-RU" dirty="0">
                <a:solidFill>
                  <a:srgbClr val="CC3300"/>
                </a:solidFill>
              </a:rPr>
              <a:t>Эти показатели распада­ются на две основные группы: </a:t>
            </a:r>
            <a:r>
              <a:rPr lang="ru-RU" i="1" dirty="0">
                <a:solidFill>
                  <a:srgbClr val="CC3300"/>
                </a:solidFill>
              </a:rPr>
              <a:t>меры центральной тен­денции</a:t>
            </a:r>
            <a:r>
              <a:rPr lang="ru-RU" dirty="0">
                <a:solidFill>
                  <a:srgbClr val="CC3300"/>
                </a:solidFill>
              </a:rPr>
              <a:t> и </a:t>
            </a:r>
            <a:r>
              <a:rPr lang="ru-RU" i="1" dirty="0">
                <a:solidFill>
                  <a:srgbClr val="CC3300"/>
                </a:solidFill>
              </a:rPr>
              <a:t>меры рассеяния.</a:t>
            </a:r>
            <a:r>
              <a:rPr lang="ru-RU" dirty="0">
                <a:solidFill>
                  <a:srgbClr val="CC3300"/>
                </a:solidFill>
              </a:rPr>
              <a:t> </a:t>
            </a:r>
          </a:p>
        </p:txBody>
      </p:sp>
    </p:spTree>
    <p:extLst>
      <p:ext uri="{BB962C8B-B14F-4D97-AF65-F5344CB8AC3E}">
        <p14:creationId xmlns:p14="http://schemas.microsoft.com/office/powerpoint/2010/main" val="32342575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Объект 6"/>
          <p:cNvGraphicFramePr>
            <a:graphicFrameLocks noGrp="1"/>
          </p:cNvGraphicFramePr>
          <p:nvPr>
            <p:ph idx="1"/>
            <p:extLst>
              <p:ext uri="{D42A27DB-BD31-4B8C-83A1-F6EECF244321}">
                <p14:modId xmlns:p14="http://schemas.microsoft.com/office/powerpoint/2010/main" val="2118841323"/>
              </p:ext>
            </p:extLst>
          </p:nvPr>
        </p:nvGraphicFramePr>
        <p:xfrm>
          <a:off x="276226" y="390526"/>
          <a:ext cx="11725274" cy="60102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41998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378941"/>
            <a:ext cx="10515600" cy="2306594"/>
          </a:xfrm>
        </p:spPr>
        <p:txBody>
          <a:bodyPr>
            <a:normAutofit fontScale="90000"/>
          </a:bodyPr>
          <a:lstStyle/>
          <a:p>
            <a:r>
              <a:rPr lang="ru-RU" sz="2400" dirty="0"/>
              <a:t>В диапазоне двух стандартных отклонений в обе стороны от среднего сосредоточено примерно 95 % всех случаев. Значит, вероятность получить значение, выходящее за эти пределы, не превышает 5 %, то есть такие ошибки будут встречаться не чаще, чем один раз из 20 случаев. С вероятностью 0,95 можно утверждать, что истинное значение лежит в указанных границах, которые задают </a:t>
            </a:r>
            <a:r>
              <a:rPr lang="ru-RU" sz="2400" i="1" dirty="0"/>
              <a:t>доверительный интервал.</a:t>
            </a:r>
            <a:br>
              <a:rPr lang="ru-RU" sz="2400" i="1" dirty="0"/>
            </a:br>
            <a:r>
              <a:rPr lang="ru-RU" sz="2400" i="1" dirty="0">
                <a:solidFill>
                  <a:srgbClr val="CC3399"/>
                </a:solidFill>
              </a:rPr>
              <a:t>Доверительная вероятность – вероятность того, что оцениваемый параметр в ген. Совокупности будет находится в установленном интервале.</a:t>
            </a:r>
            <a:endParaRPr lang="ru-RU" sz="2400" dirty="0">
              <a:solidFill>
                <a:srgbClr val="CC3399"/>
              </a:solidFill>
            </a:endParaRPr>
          </a:p>
        </p:txBody>
      </p:sp>
      <p:sp>
        <p:nvSpPr>
          <p:cNvPr id="3" name="Текст 2"/>
          <p:cNvSpPr>
            <a:spLocks noGrp="1"/>
          </p:cNvSpPr>
          <p:nvPr>
            <p:ph type="body" idx="1"/>
          </p:nvPr>
        </p:nvSpPr>
        <p:spPr>
          <a:xfrm>
            <a:off x="831850" y="2759676"/>
            <a:ext cx="10515600" cy="3329975"/>
          </a:xfrm>
        </p:spPr>
        <p:txBody>
          <a:bodyPr>
            <a:normAutofit fontScale="92500"/>
          </a:bodyPr>
          <a:lstStyle/>
          <a:p>
            <a:r>
              <a:rPr lang="ru-RU" dirty="0">
                <a:solidFill>
                  <a:schemeClr val="tx1"/>
                </a:solidFill>
              </a:rPr>
              <a:t>Точные доверительные границы для 95 % уровня составляют ±1,96 стандартной ошибки средне­го, а для 99 % уровня мы используем коэффициент 2,58. В первом случае вне этого интервала остается не более 5 % возможных значений (по 2,5 % с каждой стороны). Во втором случае - не больше 1 % (по 0,5 % с каждой стороны). </a:t>
            </a:r>
          </a:p>
          <a:p>
            <a:r>
              <a:rPr lang="ru-RU" dirty="0">
                <a:solidFill>
                  <a:schemeClr val="tx1"/>
                </a:solidFill>
              </a:rPr>
              <a:t>ПРИМЕР: Допустим, что в неко­торой группе безработных из 25 человек средний воз­раст оказался 32 года. А массовые исследования гово­рят, что средний возраст для этой категории составляет 40 лет, а стандартное отклонение составляет 6 лет. Нас интересует вопрос, типична или нетипична наша выборка. Если это перевести на язык статистики, то мы спрашиваем, можно ли объяснить различие средних ошибкой выборки.</a:t>
            </a:r>
          </a:p>
          <a:p>
            <a:endParaRPr lang="ru-RU" dirty="0"/>
          </a:p>
        </p:txBody>
      </p:sp>
    </p:spTree>
    <p:extLst>
      <p:ext uri="{BB962C8B-B14F-4D97-AF65-F5344CB8AC3E}">
        <p14:creationId xmlns:p14="http://schemas.microsoft.com/office/powerpoint/2010/main" val="2010485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304800"/>
            <a:ext cx="10515600" cy="3047999"/>
          </a:xfrm>
        </p:spPr>
        <p:txBody>
          <a:bodyPr>
            <a:normAutofit fontScale="90000"/>
          </a:bodyPr>
          <a:lstStyle/>
          <a:p>
            <a:pPr algn="ctr"/>
            <a:r>
              <a:rPr lang="ru-RU" sz="3200" b="1" dirty="0"/>
              <a:t>Приказ Министерства культуры РФ от 5 октября 2015 г. N 2515</a:t>
            </a:r>
            <a:br>
              <a:rPr lang="ru-RU" sz="3200" dirty="0"/>
            </a:br>
            <a:br>
              <a:rPr lang="ru-RU" sz="3200" dirty="0"/>
            </a:br>
            <a:r>
              <a:rPr lang="ru-RU" sz="3200" b="1" dirty="0"/>
              <a:t>"Об утверждении показателей, характеризующих общие критерии оценки качества оказания услуг организациями культуры". </a:t>
            </a:r>
            <a:br>
              <a:rPr lang="ru-RU" sz="3200" b="1" dirty="0"/>
            </a:br>
            <a:br>
              <a:rPr lang="ru-RU" sz="3200" b="1" dirty="0"/>
            </a:br>
            <a:r>
              <a:rPr lang="ru-RU" sz="3200" b="1" dirty="0"/>
              <a:t>Система ГАРАНТ: </a:t>
            </a:r>
            <a:r>
              <a:rPr lang="ru-RU" sz="3200" b="1" dirty="0">
                <a:hlinkClick r:id="rId2"/>
              </a:rPr>
              <a:t>http://base.garant.ru/71231166/#ixzz4jkxzgDzu</a:t>
            </a:r>
            <a:br>
              <a:rPr lang="ru-RU" sz="3200" b="1" dirty="0"/>
            </a:br>
            <a:endParaRPr lang="ru-RU" sz="3200" dirty="0"/>
          </a:p>
        </p:txBody>
      </p:sp>
      <p:sp>
        <p:nvSpPr>
          <p:cNvPr id="3" name="Текст 2"/>
          <p:cNvSpPr>
            <a:spLocks noGrp="1"/>
          </p:cNvSpPr>
          <p:nvPr>
            <p:ph type="body" idx="1"/>
          </p:nvPr>
        </p:nvSpPr>
        <p:spPr>
          <a:xfrm>
            <a:off x="831850" y="3628571"/>
            <a:ext cx="10515600" cy="2461079"/>
          </a:xfrm>
        </p:spPr>
        <p:txBody>
          <a:bodyPr>
            <a:normAutofit fontScale="92500"/>
          </a:bodyPr>
          <a:lstStyle/>
          <a:p>
            <a:pPr algn="ctr"/>
            <a:r>
              <a:rPr lang="ru-RU" i="1" dirty="0">
                <a:solidFill>
                  <a:schemeClr val="tx1"/>
                </a:solidFill>
              </a:rPr>
              <a:t>Приложение к приказу Министерства культуры РФ от 5 октября 2015 г. N 2515</a:t>
            </a:r>
          </a:p>
          <a:p>
            <a:pPr algn="ctr"/>
            <a:br>
              <a:rPr lang="ru-RU" dirty="0">
                <a:solidFill>
                  <a:schemeClr val="tx1"/>
                </a:solidFill>
              </a:rPr>
            </a:br>
            <a:r>
              <a:rPr lang="ru-RU" b="1" dirty="0">
                <a:solidFill>
                  <a:schemeClr val="tx1"/>
                </a:solidFill>
              </a:rPr>
              <a:t>Показатели, характеризующие общие критерии оценки качества оказания услуг организациями культуры</a:t>
            </a:r>
          </a:p>
          <a:p>
            <a:br>
              <a:rPr lang="ru-RU" b="1" dirty="0">
                <a:solidFill>
                  <a:schemeClr val="tx1"/>
                </a:solidFill>
              </a:rPr>
            </a:br>
            <a:br>
              <a:rPr lang="ru-RU" b="1" dirty="0">
                <a:solidFill>
                  <a:schemeClr val="tx1"/>
                </a:solidFill>
              </a:rPr>
            </a:br>
            <a:endParaRPr lang="ru-RU" dirty="0">
              <a:solidFill>
                <a:schemeClr val="tx1"/>
              </a:solidFill>
            </a:endParaRPr>
          </a:p>
        </p:txBody>
      </p:sp>
    </p:spTree>
    <p:extLst>
      <p:ext uri="{BB962C8B-B14F-4D97-AF65-F5344CB8AC3E}">
        <p14:creationId xmlns:p14="http://schemas.microsoft.com/office/powerpoint/2010/main" val="29861416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
            <a:ext cx="10515600" cy="827313"/>
          </a:xfrm>
        </p:spPr>
        <p:txBody>
          <a:bodyPr>
            <a:normAutofit/>
          </a:bodyPr>
          <a:lstStyle/>
          <a:p>
            <a:r>
              <a:rPr lang="ru-RU" sz="2500" b="1" dirty="0"/>
              <a:t>Открытость и доступность информации об организации культуры (от 0 до 31)</a:t>
            </a:r>
            <a:endParaRPr lang="ru-RU" sz="2500" dirty="0"/>
          </a:p>
        </p:txBody>
      </p:sp>
      <p:graphicFrame>
        <p:nvGraphicFramePr>
          <p:cNvPr id="7" name="Объект 6"/>
          <p:cNvGraphicFramePr>
            <a:graphicFrameLocks noGrp="1"/>
          </p:cNvGraphicFramePr>
          <p:nvPr>
            <p:ph idx="1"/>
            <p:extLst/>
          </p:nvPr>
        </p:nvGraphicFramePr>
        <p:xfrm>
          <a:off x="246743" y="815588"/>
          <a:ext cx="11451771" cy="5791200"/>
        </p:xfrm>
        <a:graphic>
          <a:graphicData uri="http://schemas.openxmlformats.org/drawingml/2006/table">
            <a:tbl>
              <a:tblPr firstRow="1" bandRow="1">
                <a:tableStyleId>{5C22544A-7EE6-4342-B048-85BDC9FD1C3A}</a:tableStyleId>
              </a:tblPr>
              <a:tblGrid>
                <a:gridCol w="532305">
                  <a:extLst>
                    <a:ext uri="{9D8B030D-6E8A-4147-A177-3AD203B41FA5}">
                      <a16:colId xmlns:a16="http://schemas.microsoft.com/office/drawing/2014/main" val="362008363"/>
                    </a:ext>
                  </a:extLst>
                </a:gridCol>
                <a:gridCol w="5418552">
                  <a:extLst>
                    <a:ext uri="{9D8B030D-6E8A-4147-A177-3AD203B41FA5}">
                      <a16:colId xmlns:a16="http://schemas.microsoft.com/office/drawing/2014/main" val="3388502474"/>
                    </a:ext>
                  </a:extLst>
                </a:gridCol>
                <a:gridCol w="2409371">
                  <a:extLst>
                    <a:ext uri="{9D8B030D-6E8A-4147-A177-3AD203B41FA5}">
                      <a16:colId xmlns:a16="http://schemas.microsoft.com/office/drawing/2014/main" val="1933968635"/>
                    </a:ext>
                  </a:extLst>
                </a:gridCol>
                <a:gridCol w="1601786">
                  <a:extLst>
                    <a:ext uri="{9D8B030D-6E8A-4147-A177-3AD203B41FA5}">
                      <a16:colId xmlns:a16="http://schemas.microsoft.com/office/drawing/2014/main" val="3422311985"/>
                    </a:ext>
                  </a:extLst>
                </a:gridCol>
                <a:gridCol w="1489757">
                  <a:extLst>
                    <a:ext uri="{9D8B030D-6E8A-4147-A177-3AD203B41FA5}">
                      <a16:colId xmlns:a16="http://schemas.microsoft.com/office/drawing/2014/main" val="1021284892"/>
                    </a:ext>
                  </a:extLst>
                </a:gridCol>
              </a:tblGrid>
              <a:tr h="534241">
                <a:tc>
                  <a:txBody>
                    <a:bodyPr/>
                    <a:lstStyle/>
                    <a:p>
                      <a:pPr indent="0" algn="ctr"/>
                      <a:r>
                        <a:rPr lang="en-US" sz="1500" b="1" i="0" dirty="0">
                          <a:solidFill>
                            <a:srgbClr val="FFFF00"/>
                          </a:solidFill>
                          <a:effectLst/>
                          <a:latin typeface="Arial" panose="020B0604020202020204" pitchFamily="34" charset="0"/>
                        </a:rPr>
                        <a:t>N </a:t>
                      </a:r>
                      <a:r>
                        <a:rPr lang="ru-RU" sz="1500" b="1" i="0" dirty="0">
                          <a:solidFill>
                            <a:srgbClr val="FFFF00"/>
                          </a:solidFill>
                          <a:effectLst/>
                          <a:latin typeface="Arial" panose="020B0604020202020204" pitchFamily="34" charset="0"/>
                        </a:rPr>
                        <a:t>п/п</a:t>
                      </a:r>
                    </a:p>
                  </a:txBody>
                  <a:tcPr/>
                </a:tc>
                <a:tc>
                  <a:txBody>
                    <a:bodyPr/>
                    <a:lstStyle/>
                    <a:p>
                      <a:pPr indent="0" algn="ctr"/>
                      <a:r>
                        <a:rPr lang="ru-RU" sz="1500" b="1" i="0">
                          <a:solidFill>
                            <a:srgbClr val="FFFF00"/>
                          </a:solidFill>
                          <a:effectLst/>
                          <a:latin typeface="Arial" panose="020B0604020202020204" pitchFamily="34" charset="0"/>
                        </a:rPr>
                        <a:t>Показатель</a:t>
                      </a:r>
                    </a:p>
                  </a:txBody>
                  <a:tcPr/>
                </a:tc>
                <a:tc>
                  <a:txBody>
                    <a:bodyPr/>
                    <a:lstStyle/>
                    <a:p>
                      <a:pPr indent="0" algn="ctr"/>
                      <a:r>
                        <a:rPr lang="ru-RU" sz="1500" b="1" i="0">
                          <a:solidFill>
                            <a:srgbClr val="FFFF00"/>
                          </a:solidFill>
                          <a:effectLst/>
                          <a:latin typeface="Arial" panose="020B0604020202020204" pitchFamily="34" charset="0"/>
                        </a:rPr>
                        <a:t>Единица измерения (значение показателя)</a:t>
                      </a:r>
                    </a:p>
                  </a:txBody>
                  <a:tcPr/>
                </a:tc>
                <a:tc>
                  <a:txBody>
                    <a:bodyPr/>
                    <a:lstStyle/>
                    <a:p>
                      <a:pPr indent="0" algn="ctr"/>
                      <a:r>
                        <a:rPr lang="ru-RU" sz="1500" b="1" i="0">
                          <a:solidFill>
                            <a:srgbClr val="FFFF00"/>
                          </a:solidFill>
                          <a:effectLst/>
                          <a:latin typeface="Arial" panose="020B0604020202020204" pitchFamily="34" charset="0"/>
                        </a:rPr>
                        <a:t>Группа организаций</a:t>
                      </a:r>
                    </a:p>
                  </a:txBody>
                  <a:tcPr/>
                </a:tc>
                <a:tc>
                  <a:txBody>
                    <a:bodyPr/>
                    <a:lstStyle/>
                    <a:p>
                      <a:pPr indent="0" algn="ctr"/>
                      <a:r>
                        <a:rPr lang="ru-RU" sz="1500" b="1" i="0" dirty="0">
                          <a:solidFill>
                            <a:srgbClr val="FFFF00"/>
                          </a:solidFill>
                          <a:effectLst/>
                          <a:latin typeface="Arial" panose="020B0604020202020204" pitchFamily="34" charset="0"/>
                        </a:rPr>
                        <a:t>Способ оценки</a:t>
                      </a:r>
                    </a:p>
                  </a:txBody>
                  <a:tcPr/>
                </a:tc>
                <a:extLst>
                  <a:ext uri="{0D108BD9-81ED-4DB2-BD59-A6C34878D82A}">
                    <a16:rowId xmlns:a16="http://schemas.microsoft.com/office/drawing/2014/main" val="794872795"/>
                  </a:ext>
                </a:extLst>
              </a:tr>
              <a:tr h="1393486">
                <a:tc>
                  <a:txBody>
                    <a:bodyPr/>
                    <a:lstStyle/>
                    <a:p>
                      <a:pPr indent="0" algn="ctr"/>
                      <a:r>
                        <a:rPr lang="ru-RU" dirty="0">
                          <a:effectLst/>
                        </a:rPr>
                        <a:t>1.1</a:t>
                      </a:r>
                    </a:p>
                  </a:txBody>
                  <a:tcPr/>
                </a:tc>
                <a:tc>
                  <a:txBody>
                    <a:bodyPr/>
                    <a:lstStyle/>
                    <a:p>
                      <a:pPr indent="0"/>
                      <a:r>
                        <a:rPr lang="ru-RU" dirty="0">
                          <a:effectLst/>
                        </a:rPr>
                        <a:t>Полное и сокращенное наименование организации культуры, место нахождения, почтовый адрес, схема проезда, адрес электронной почты, структура организации культуры, сведения об учредителе (учредителях), учредительные документы</a:t>
                      </a:r>
                    </a:p>
                  </a:txBody>
                  <a:tcPr/>
                </a:tc>
                <a:tc>
                  <a:txBody>
                    <a:bodyPr/>
                    <a:lstStyle/>
                    <a:p>
                      <a:pPr indent="0" algn="ctr"/>
                      <a:r>
                        <a:rPr lang="ru-RU" dirty="0">
                          <a:effectLst/>
                        </a:rPr>
                        <a:t>от 0 до 5 баллов</a:t>
                      </a:r>
                    </a:p>
                  </a:txBody>
                  <a:tcPr/>
                </a:tc>
                <a:tc>
                  <a:txBody>
                    <a:bodyPr/>
                    <a:lstStyle/>
                    <a:p>
                      <a:pPr indent="0" algn="ctr"/>
                      <a:r>
                        <a:rPr lang="ru-RU">
                          <a:effectLst/>
                        </a:rPr>
                        <a:t>все организации культуры</a:t>
                      </a:r>
                    </a:p>
                  </a:txBody>
                  <a:tcPr/>
                </a:tc>
                <a:tc>
                  <a:txBody>
                    <a:bodyPr/>
                    <a:lstStyle/>
                    <a:p>
                      <a:pPr indent="0" algn="ctr"/>
                      <a:r>
                        <a:rPr lang="ru-RU" sz="1400" dirty="0">
                          <a:effectLst/>
                        </a:rPr>
                        <a:t>наличие информации на офиц. сайте организации культуры</a:t>
                      </a:r>
                    </a:p>
                  </a:txBody>
                  <a:tcPr/>
                </a:tc>
                <a:extLst>
                  <a:ext uri="{0D108BD9-81ED-4DB2-BD59-A6C34878D82A}">
                    <a16:rowId xmlns:a16="http://schemas.microsoft.com/office/drawing/2014/main" val="1757544195"/>
                  </a:ext>
                </a:extLst>
              </a:tr>
              <a:tr h="888389">
                <a:tc>
                  <a:txBody>
                    <a:bodyPr/>
                    <a:lstStyle/>
                    <a:p>
                      <a:pPr indent="0" algn="ctr"/>
                      <a:r>
                        <a:rPr lang="ru-RU">
                          <a:effectLst/>
                        </a:rPr>
                        <a:t>1.2</a:t>
                      </a:r>
                    </a:p>
                  </a:txBody>
                  <a:tcPr/>
                </a:tc>
                <a:tc>
                  <a:txBody>
                    <a:bodyPr/>
                    <a:lstStyle/>
                    <a:p>
                      <a:pPr indent="0"/>
                      <a:r>
                        <a:rPr lang="ru-RU" dirty="0">
                          <a:effectLst/>
                        </a:rPr>
                        <a:t>Информация о выполнении государственного/ муниципального задания, отчет о результатах деятельности организации культуры</a:t>
                      </a:r>
                    </a:p>
                  </a:txBody>
                  <a:tcPr/>
                </a:tc>
                <a:tc>
                  <a:txBody>
                    <a:bodyPr/>
                    <a:lstStyle/>
                    <a:p>
                      <a:pPr indent="0" algn="ctr"/>
                      <a:r>
                        <a:rPr lang="ru-RU" dirty="0">
                          <a:effectLst/>
                        </a:rPr>
                        <a:t>от 0 до 7 баллов</a:t>
                      </a:r>
                    </a:p>
                  </a:txBody>
                  <a:tcPr/>
                </a:tc>
                <a:tc>
                  <a:txBody>
                    <a:bodyPr/>
                    <a:lstStyle/>
                    <a:p>
                      <a:pPr indent="0" algn="ctr"/>
                      <a:r>
                        <a:rPr lang="ru-RU">
                          <a:effectLst/>
                        </a:rPr>
                        <a:t>все организации культуры</a:t>
                      </a:r>
                    </a:p>
                  </a:txBody>
                  <a:tcPr/>
                </a:tc>
                <a:tc>
                  <a:txBody>
                    <a:bodyPr/>
                    <a:lstStyle/>
                    <a:p>
                      <a:pPr indent="0" algn="ctr"/>
                      <a:r>
                        <a:rPr lang="ru-RU" sz="1400" dirty="0">
                          <a:effectLst/>
                        </a:rPr>
                        <a:t>наличие инф-и на </a:t>
                      </a:r>
                      <a:r>
                        <a:rPr lang="ru-RU" sz="1400" dirty="0" err="1">
                          <a:effectLst/>
                        </a:rPr>
                        <a:t>офиц</a:t>
                      </a:r>
                      <a:r>
                        <a:rPr lang="ru-RU" sz="1400" dirty="0">
                          <a:effectLst/>
                        </a:rPr>
                        <a:t>-м сайте организации культуры</a:t>
                      </a:r>
                    </a:p>
                  </a:txBody>
                  <a:tcPr/>
                </a:tc>
                <a:extLst>
                  <a:ext uri="{0D108BD9-81ED-4DB2-BD59-A6C34878D82A}">
                    <a16:rowId xmlns:a16="http://schemas.microsoft.com/office/drawing/2014/main" val="3707689956"/>
                  </a:ext>
                </a:extLst>
              </a:tr>
              <a:tr h="886507">
                <a:tc>
                  <a:txBody>
                    <a:bodyPr/>
                    <a:lstStyle/>
                    <a:p>
                      <a:pPr indent="0" algn="ctr"/>
                      <a:r>
                        <a:rPr lang="ru-RU">
                          <a:effectLst/>
                        </a:rPr>
                        <a:t>1.3</a:t>
                      </a:r>
                    </a:p>
                  </a:txBody>
                  <a:tcPr/>
                </a:tc>
                <a:tc>
                  <a:txBody>
                    <a:bodyPr/>
                    <a:lstStyle/>
                    <a:p>
                      <a:pPr indent="0"/>
                      <a:r>
                        <a:rPr lang="ru-RU">
                          <a:effectLst/>
                        </a:rPr>
                        <a:t>Информирование о предстоящих выставках и экспозициях организации культуры. Виртуальные экскурсии по организации культуры</a:t>
                      </a:r>
                    </a:p>
                  </a:txBody>
                  <a:tcPr/>
                </a:tc>
                <a:tc>
                  <a:txBody>
                    <a:bodyPr/>
                    <a:lstStyle/>
                    <a:p>
                      <a:pPr indent="0" algn="ctr"/>
                      <a:r>
                        <a:rPr lang="ru-RU">
                          <a:effectLst/>
                        </a:rPr>
                        <a:t>от 0 до 5 баллов</a:t>
                      </a:r>
                    </a:p>
                  </a:txBody>
                  <a:tcPr/>
                </a:tc>
                <a:tc>
                  <a:txBody>
                    <a:bodyPr/>
                    <a:lstStyle/>
                    <a:p>
                      <a:pPr indent="0" algn="ctr"/>
                      <a:r>
                        <a:rPr lang="ru-RU">
                          <a:effectLst/>
                        </a:rPr>
                        <a:t>музеи</a:t>
                      </a:r>
                    </a:p>
                  </a:txBody>
                  <a:tcPr/>
                </a:tc>
                <a:tc>
                  <a:txBody>
                    <a:bodyPr/>
                    <a:lstStyle/>
                    <a:p>
                      <a:pPr indent="0" algn="ctr"/>
                      <a:r>
                        <a:rPr lang="ru-RU" sz="1400" dirty="0">
                          <a:effectLst/>
                        </a:rPr>
                        <a:t>изучение мнения получателей услуг</a:t>
                      </a:r>
                    </a:p>
                  </a:txBody>
                  <a:tcPr/>
                </a:tc>
                <a:extLst>
                  <a:ext uri="{0D108BD9-81ED-4DB2-BD59-A6C34878D82A}">
                    <a16:rowId xmlns:a16="http://schemas.microsoft.com/office/drawing/2014/main" val="3583464291"/>
                  </a:ext>
                </a:extLst>
              </a:tr>
              <a:tr h="886507">
                <a:tc>
                  <a:txBody>
                    <a:bodyPr/>
                    <a:lstStyle/>
                    <a:p>
                      <a:pPr indent="0" algn="ctr"/>
                      <a:r>
                        <a:rPr lang="ru-RU">
                          <a:effectLst/>
                        </a:rPr>
                        <a:t>1.4</a:t>
                      </a:r>
                    </a:p>
                  </a:txBody>
                  <a:tcPr/>
                </a:tc>
                <a:tc>
                  <a:txBody>
                    <a:bodyPr/>
                    <a:lstStyle/>
                    <a:p>
                      <a:pPr indent="0"/>
                      <a:r>
                        <a:rPr lang="ru-RU" dirty="0">
                          <a:effectLst/>
                        </a:rPr>
                        <a:t>Информирование о предстоящих представлениях и постановках</a:t>
                      </a:r>
                    </a:p>
                  </a:txBody>
                  <a:tcPr/>
                </a:tc>
                <a:tc>
                  <a:txBody>
                    <a:bodyPr/>
                    <a:lstStyle/>
                    <a:p>
                      <a:pPr indent="0" algn="ctr"/>
                      <a:r>
                        <a:rPr lang="ru-RU">
                          <a:effectLst/>
                        </a:rPr>
                        <a:t>от 0 до 7 баллов</a:t>
                      </a:r>
                    </a:p>
                  </a:txBody>
                  <a:tcPr/>
                </a:tc>
                <a:tc>
                  <a:txBody>
                    <a:bodyPr/>
                    <a:lstStyle/>
                    <a:p>
                      <a:pPr indent="0" algn="ctr"/>
                      <a:r>
                        <a:rPr lang="ru-RU" dirty="0">
                          <a:effectLst/>
                        </a:rPr>
                        <a:t>театры</a:t>
                      </a:r>
                    </a:p>
                  </a:txBody>
                  <a:tcPr/>
                </a:tc>
                <a:tc>
                  <a:txBody>
                    <a:bodyPr/>
                    <a:lstStyle/>
                    <a:p>
                      <a:pPr indent="0" algn="ctr"/>
                      <a:r>
                        <a:rPr lang="ru-RU" sz="1400" dirty="0">
                          <a:effectLst/>
                        </a:rPr>
                        <a:t>изучение мнения получателей услуг</a:t>
                      </a:r>
                    </a:p>
                  </a:txBody>
                  <a:tcPr/>
                </a:tc>
                <a:extLst>
                  <a:ext uri="{0D108BD9-81ED-4DB2-BD59-A6C34878D82A}">
                    <a16:rowId xmlns:a16="http://schemas.microsoft.com/office/drawing/2014/main" val="1505672427"/>
                  </a:ext>
                </a:extLst>
              </a:tr>
              <a:tr h="933151">
                <a:tc>
                  <a:txBody>
                    <a:bodyPr/>
                    <a:lstStyle/>
                    <a:p>
                      <a:pPr indent="0" algn="ctr"/>
                      <a:r>
                        <a:rPr lang="ru-RU" dirty="0">
                          <a:effectLst/>
                        </a:rPr>
                        <a:t>1.5</a:t>
                      </a:r>
                    </a:p>
                  </a:txBody>
                  <a:tcPr/>
                </a:tc>
                <a:tc>
                  <a:txBody>
                    <a:bodyPr/>
                    <a:lstStyle/>
                    <a:p>
                      <a:pPr indent="0"/>
                      <a:r>
                        <a:rPr lang="ru-RU" dirty="0">
                          <a:effectLst/>
                        </a:rPr>
                        <a:t>Информирование о новых мероприятиях</a:t>
                      </a:r>
                    </a:p>
                  </a:txBody>
                  <a:tcPr/>
                </a:tc>
                <a:tc>
                  <a:txBody>
                    <a:bodyPr/>
                    <a:lstStyle/>
                    <a:p>
                      <a:pPr indent="0" algn="ctr"/>
                      <a:r>
                        <a:rPr lang="ru-RU" dirty="0">
                          <a:effectLst/>
                        </a:rPr>
                        <a:t>от 0 до 7 баллов</a:t>
                      </a:r>
                    </a:p>
                  </a:txBody>
                  <a:tcPr/>
                </a:tc>
                <a:tc>
                  <a:txBody>
                    <a:bodyPr/>
                    <a:lstStyle/>
                    <a:p>
                      <a:pPr indent="0" algn="ctr"/>
                      <a:r>
                        <a:rPr lang="ru-RU" sz="1400" dirty="0">
                          <a:effectLst/>
                        </a:rPr>
                        <a:t>культурно-досуговые орган-и</a:t>
                      </a:r>
                    </a:p>
                  </a:txBody>
                  <a:tcPr/>
                </a:tc>
                <a:tc>
                  <a:txBody>
                    <a:bodyPr/>
                    <a:lstStyle/>
                    <a:p>
                      <a:pPr indent="0" algn="ctr"/>
                      <a:r>
                        <a:rPr lang="ru-RU" sz="1400" dirty="0">
                          <a:effectLst/>
                        </a:rPr>
                        <a:t>изучение мнения получателей услуг</a:t>
                      </a:r>
                    </a:p>
                  </a:txBody>
                  <a:tcPr/>
                </a:tc>
                <a:extLst>
                  <a:ext uri="{0D108BD9-81ED-4DB2-BD59-A6C34878D82A}">
                    <a16:rowId xmlns:a16="http://schemas.microsoft.com/office/drawing/2014/main" val="2718413030"/>
                  </a:ext>
                </a:extLst>
              </a:tr>
            </a:tbl>
          </a:graphicData>
        </a:graphic>
      </p:graphicFrame>
    </p:spTree>
    <p:extLst>
      <p:ext uri="{BB962C8B-B14F-4D97-AF65-F5344CB8AC3E}">
        <p14:creationId xmlns:p14="http://schemas.microsoft.com/office/powerpoint/2010/main" val="3996327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i="1" dirty="0"/>
              <a:t>Стратегии и структура исследования</a:t>
            </a:r>
            <a:endParaRPr lang="ru-RU" dirty="0"/>
          </a:p>
        </p:txBody>
      </p:sp>
      <p:sp>
        <p:nvSpPr>
          <p:cNvPr id="3" name="Объект 2"/>
          <p:cNvSpPr>
            <a:spLocks noGrp="1"/>
          </p:cNvSpPr>
          <p:nvPr>
            <p:ph idx="1"/>
          </p:nvPr>
        </p:nvSpPr>
        <p:spPr/>
        <p:txBody>
          <a:bodyPr/>
          <a:lstStyle/>
          <a:p>
            <a:pPr indent="540385" algn="just">
              <a:spcAft>
                <a:spcPts val="0"/>
              </a:spcAft>
            </a:pPr>
            <a:r>
              <a:rPr lang="ru-RU" dirty="0">
                <a:effectLst/>
                <a:latin typeface="Times New Roman" panose="02020603050405020304" pitchFamily="18" charset="0"/>
                <a:ea typeface="Times New Roman" panose="02020603050405020304" pitchFamily="18" charset="0"/>
              </a:rPr>
              <a:t>1. Описание и объяснение - их цели и задачи.</a:t>
            </a:r>
          </a:p>
          <a:p>
            <a:pPr indent="540385" algn="just">
              <a:spcAft>
                <a:spcPts val="0"/>
              </a:spcAft>
            </a:pPr>
            <a:r>
              <a:rPr lang="ru-RU" dirty="0">
                <a:effectLst/>
                <a:latin typeface="Times New Roman" panose="02020603050405020304" pitchFamily="18" charset="0"/>
                <a:ea typeface="Times New Roman" panose="02020603050405020304" pitchFamily="18" charset="0"/>
              </a:rPr>
              <a:t>2. Роль языка в научном познании.</a:t>
            </a:r>
          </a:p>
          <a:p>
            <a:pPr indent="540385" algn="just">
              <a:spcAft>
                <a:spcPts val="0"/>
              </a:spcAft>
            </a:pPr>
            <a:r>
              <a:rPr lang="ru-RU" dirty="0">
                <a:effectLst/>
                <a:latin typeface="Times New Roman" panose="02020603050405020304" pitchFamily="18" charset="0"/>
                <a:ea typeface="Times New Roman" panose="02020603050405020304" pitchFamily="18" charset="0"/>
              </a:rPr>
              <a:t>3. Описание в терминах переменных и значений.   </a:t>
            </a:r>
          </a:p>
          <a:p>
            <a:pPr indent="540385" algn="just">
              <a:spcAft>
                <a:spcPts val="0"/>
              </a:spcAft>
            </a:pPr>
            <a:r>
              <a:rPr lang="ru-RU" dirty="0">
                <a:effectLst/>
                <a:latin typeface="Times New Roman" panose="02020603050405020304" pitchFamily="18" charset="0"/>
                <a:ea typeface="Times New Roman" panose="02020603050405020304" pitchFamily="18" charset="0"/>
              </a:rPr>
              <a:t>4. Сущность процедуры измерения.   </a:t>
            </a:r>
          </a:p>
          <a:p>
            <a:pPr indent="540385" algn="just">
              <a:spcAft>
                <a:spcPts val="0"/>
              </a:spcAft>
            </a:pPr>
            <a:r>
              <a:rPr lang="ru-RU" dirty="0">
                <a:effectLst/>
                <a:latin typeface="Times New Roman" panose="02020603050405020304" pitchFamily="18" charset="0"/>
                <a:ea typeface="Times New Roman" panose="02020603050405020304" pitchFamily="18" charset="0"/>
              </a:rPr>
              <a:t>5. Типы измерительных шкал.</a:t>
            </a:r>
          </a:p>
          <a:p>
            <a:pPr indent="540385" algn="just">
              <a:spcAft>
                <a:spcPts val="0"/>
              </a:spcAft>
            </a:pPr>
            <a:r>
              <a:rPr lang="ru-RU" dirty="0">
                <a:effectLst/>
                <a:latin typeface="Times New Roman" panose="02020603050405020304" pitchFamily="18" charset="0"/>
                <a:ea typeface="Times New Roman" panose="02020603050405020304" pitchFamily="18" charset="0"/>
              </a:rPr>
              <a:t>6. Объяснение и понимание.</a:t>
            </a:r>
          </a:p>
          <a:p>
            <a:pPr indent="540385" algn="just">
              <a:spcAft>
                <a:spcPts val="0"/>
              </a:spcAft>
            </a:pPr>
            <a:r>
              <a:rPr lang="ru-RU" dirty="0">
                <a:effectLst/>
                <a:latin typeface="Times New Roman" panose="02020603050405020304" pitchFamily="18" charset="0"/>
                <a:ea typeface="Times New Roman" panose="02020603050405020304" pitchFamily="18" charset="0"/>
              </a:rPr>
              <a:t>7. Методы изучения связи между переменными (кор­реляций).</a:t>
            </a:r>
          </a:p>
          <a:p>
            <a:endParaRPr lang="ru-RU" dirty="0"/>
          </a:p>
        </p:txBody>
      </p:sp>
    </p:spTree>
    <p:extLst>
      <p:ext uri="{BB962C8B-B14F-4D97-AF65-F5344CB8AC3E}">
        <p14:creationId xmlns:p14="http://schemas.microsoft.com/office/powerpoint/2010/main" val="30013760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1885" y="365125"/>
            <a:ext cx="11466285" cy="665389"/>
          </a:xfrm>
        </p:spPr>
        <p:txBody>
          <a:bodyPr>
            <a:normAutofit/>
          </a:bodyPr>
          <a:lstStyle/>
          <a:p>
            <a:r>
              <a:rPr lang="ru-RU" sz="2500" b="1" dirty="0"/>
              <a:t>Комфортность условий предоставления услуг и доступность их получения (от 0 до 47)</a:t>
            </a:r>
            <a:endParaRPr lang="ru-RU" sz="2500" dirty="0"/>
          </a:p>
        </p:txBody>
      </p:sp>
      <p:graphicFrame>
        <p:nvGraphicFramePr>
          <p:cNvPr id="4" name="Объект 3"/>
          <p:cNvGraphicFramePr>
            <a:graphicFrameLocks noGrp="1"/>
          </p:cNvGraphicFramePr>
          <p:nvPr>
            <p:ph idx="1"/>
            <p:extLst/>
          </p:nvPr>
        </p:nvGraphicFramePr>
        <p:xfrm>
          <a:off x="203200" y="1175657"/>
          <a:ext cx="11872685" cy="13698678"/>
        </p:xfrm>
        <a:graphic>
          <a:graphicData uri="http://schemas.openxmlformats.org/drawingml/2006/table">
            <a:tbl>
              <a:tblPr firstRow="1" bandRow="1">
                <a:tableStyleId>{5C22544A-7EE6-4342-B048-85BDC9FD1C3A}</a:tableStyleId>
              </a:tblPr>
              <a:tblGrid>
                <a:gridCol w="566057">
                  <a:extLst>
                    <a:ext uri="{9D8B030D-6E8A-4147-A177-3AD203B41FA5}">
                      <a16:colId xmlns:a16="http://schemas.microsoft.com/office/drawing/2014/main" val="2714505005"/>
                    </a:ext>
                  </a:extLst>
                </a:gridCol>
                <a:gridCol w="6140494">
                  <a:extLst>
                    <a:ext uri="{9D8B030D-6E8A-4147-A177-3AD203B41FA5}">
                      <a16:colId xmlns:a16="http://schemas.microsoft.com/office/drawing/2014/main" val="1964650590"/>
                    </a:ext>
                  </a:extLst>
                </a:gridCol>
                <a:gridCol w="2081203">
                  <a:extLst>
                    <a:ext uri="{9D8B030D-6E8A-4147-A177-3AD203B41FA5}">
                      <a16:colId xmlns:a16="http://schemas.microsoft.com/office/drawing/2014/main" val="1545529711"/>
                    </a:ext>
                  </a:extLst>
                </a:gridCol>
                <a:gridCol w="1502875">
                  <a:extLst>
                    <a:ext uri="{9D8B030D-6E8A-4147-A177-3AD203B41FA5}">
                      <a16:colId xmlns:a16="http://schemas.microsoft.com/office/drawing/2014/main" val="2633515293"/>
                    </a:ext>
                  </a:extLst>
                </a:gridCol>
                <a:gridCol w="1582056">
                  <a:extLst>
                    <a:ext uri="{9D8B030D-6E8A-4147-A177-3AD203B41FA5}">
                      <a16:colId xmlns:a16="http://schemas.microsoft.com/office/drawing/2014/main" val="2850925647"/>
                    </a:ext>
                  </a:extLst>
                </a:gridCol>
              </a:tblGrid>
              <a:tr h="1220899">
                <a:tc>
                  <a:txBody>
                    <a:bodyPr/>
                    <a:lstStyle/>
                    <a:p>
                      <a:pPr indent="0" algn="ctr"/>
                      <a:r>
                        <a:rPr lang="ru-RU" dirty="0">
                          <a:effectLst/>
                        </a:rPr>
                        <a:t>2.1</a:t>
                      </a:r>
                    </a:p>
                  </a:txBody>
                  <a:tcPr/>
                </a:tc>
                <a:tc>
                  <a:txBody>
                    <a:bodyPr/>
                    <a:lstStyle/>
                    <a:p>
                      <a:pPr indent="0"/>
                      <a:r>
                        <a:rPr lang="ru-RU" dirty="0">
                          <a:effectLst/>
                        </a:rPr>
                        <a:t>Уровень комфортности пребывания в организации культуры (места для сидения, гардероб, чистота помещений)</a:t>
                      </a:r>
                    </a:p>
                  </a:txBody>
                  <a:tcPr/>
                </a:tc>
                <a:tc>
                  <a:txBody>
                    <a:bodyPr/>
                    <a:lstStyle/>
                    <a:p>
                      <a:pPr indent="0" algn="ctr"/>
                      <a:r>
                        <a:rPr lang="ru-RU">
                          <a:effectLst/>
                        </a:rPr>
                        <a:t>от 0 до 5 баллов</a:t>
                      </a:r>
                    </a:p>
                  </a:txBody>
                  <a:tcPr/>
                </a:tc>
                <a:tc>
                  <a:txBody>
                    <a:bodyPr/>
                    <a:lstStyle/>
                    <a:p>
                      <a:pPr indent="0" algn="ctr"/>
                      <a:r>
                        <a:rPr lang="ru-RU">
                          <a:effectLst/>
                        </a:rPr>
                        <a:t>все организации культуры</a:t>
                      </a:r>
                    </a:p>
                  </a:txBody>
                  <a:tcPr/>
                </a:tc>
                <a:tc>
                  <a:txBody>
                    <a:bodyPr/>
                    <a:lstStyle/>
                    <a:p>
                      <a:pPr indent="0" algn="ctr"/>
                      <a:r>
                        <a:rPr lang="ru-RU" dirty="0">
                          <a:effectLst/>
                        </a:rPr>
                        <a:t>изучение мнения получателей услуг</a:t>
                      </a:r>
                    </a:p>
                  </a:txBody>
                  <a:tcPr/>
                </a:tc>
                <a:extLst>
                  <a:ext uri="{0D108BD9-81ED-4DB2-BD59-A6C34878D82A}">
                    <a16:rowId xmlns:a16="http://schemas.microsoft.com/office/drawing/2014/main" val="2866567492"/>
                  </a:ext>
                </a:extLst>
              </a:tr>
              <a:tr h="1986367">
                <a:tc>
                  <a:txBody>
                    <a:bodyPr/>
                    <a:lstStyle/>
                    <a:p>
                      <a:pPr indent="0" algn="ctr"/>
                      <a:r>
                        <a:rPr lang="ru-RU">
                          <a:effectLst/>
                        </a:rPr>
                        <a:t>2.2</a:t>
                      </a:r>
                    </a:p>
                  </a:txBody>
                  <a:tcPr/>
                </a:tc>
                <a:tc>
                  <a:txBody>
                    <a:bodyPr/>
                    <a:lstStyle/>
                    <a:p>
                      <a:pPr indent="0"/>
                      <a:r>
                        <a:rPr lang="ru-RU" dirty="0">
                          <a:effectLst/>
                        </a:rPr>
                        <a:t>Перечень услуг, предоставляемых организацией культуры. Ограничения по ассортименту услуг, ограничения по потребителям услуг. Дополнительные услуги, предоставляемые организацией культуры. Услуги, предоставляемые на платной основе. Стоимость услуг. Предоставление преимущественного права пользования услугами учреждения</a:t>
                      </a:r>
                    </a:p>
                  </a:txBody>
                  <a:tcPr/>
                </a:tc>
                <a:tc>
                  <a:txBody>
                    <a:bodyPr/>
                    <a:lstStyle/>
                    <a:p>
                      <a:pPr indent="0" algn="ctr"/>
                      <a:r>
                        <a:rPr lang="ru-RU" dirty="0">
                          <a:effectLst/>
                        </a:rPr>
                        <a:t>от 0 до 5 баллов</a:t>
                      </a:r>
                    </a:p>
                  </a:txBody>
                  <a:tcPr/>
                </a:tc>
                <a:tc>
                  <a:txBody>
                    <a:bodyPr/>
                    <a:lstStyle/>
                    <a:p>
                      <a:pPr indent="0" algn="ctr"/>
                      <a:r>
                        <a:rPr lang="ru-RU">
                          <a:effectLst/>
                        </a:rPr>
                        <a:t>все организации культуры</a:t>
                      </a:r>
                    </a:p>
                  </a:txBody>
                  <a:tcPr/>
                </a:tc>
                <a:tc>
                  <a:txBody>
                    <a:bodyPr/>
                    <a:lstStyle/>
                    <a:p>
                      <a:pPr indent="0" algn="ctr"/>
                      <a:r>
                        <a:rPr lang="ru-RU" sz="1400" dirty="0">
                          <a:effectLst/>
                        </a:rPr>
                        <a:t>наличие информации на официальном сайте организации культуры</a:t>
                      </a:r>
                    </a:p>
                  </a:txBody>
                  <a:tcPr/>
                </a:tc>
                <a:extLst>
                  <a:ext uri="{0D108BD9-81ED-4DB2-BD59-A6C34878D82A}">
                    <a16:rowId xmlns:a16="http://schemas.microsoft.com/office/drawing/2014/main" val="3082363621"/>
                  </a:ext>
                </a:extLst>
              </a:tr>
              <a:tr h="3883677">
                <a:tc>
                  <a:txBody>
                    <a:bodyPr/>
                    <a:lstStyle/>
                    <a:p>
                      <a:pPr indent="0" algn="ctr"/>
                      <a:r>
                        <a:rPr lang="ru-RU">
                          <a:effectLst/>
                        </a:rPr>
                        <a:t>2.3</a:t>
                      </a:r>
                    </a:p>
                  </a:txBody>
                  <a:tcPr/>
                </a:tc>
                <a:tc>
                  <a:txBody>
                    <a:bodyPr/>
                    <a:lstStyle/>
                    <a:p>
                      <a:pPr indent="0"/>
                      <a:r>
                        <a:rPr lang="ru-RU" dirty="0">
                          <a:effectLst/>
                        </a:rPr>
                        <a:t>Сохранение возможности навигации по сайту при отключении графических элементов оформления сайта, карты сайта. Время доступности информации с учетом перерывов в работе сайта. Наличие независимой системы учета посещений сайта. Раскрытие информации независимой системы учета посещений сайта. Наличие встроенной системы контекстного поиска по сайту. Бесплатность, доступность информации на сайте. Отсутствие нарушений отображения, форматирования или иных дефектов информации на сайте. Дата и время размещения информации. Доступ к разделу "Независимая оценка качества предоставления услуг" должен быть обеспечен не более чем за 2 перехода по сайту с использованием меню навигации</a:t>
                      </a:r>
                    </a:p>
                  </a:txBody>
                  <a:tcPr/>
                </a:tc>
                <a:tc>
                  <a:txBody>
                    <a:bodyPr/>
                    <a:lstStyle/>
                    <a:p>
                      <a:pPr indent="0" algn="ctr"/>
                      <a:r>
                        <a:rPr lang="ru-RU" dirty="0">
                          <a:effectLst/>
                        </a:rPr>
                        <a:t>от 0 до 5 баллов</a:t>
                      </a:r>
                    </a:p>
                  </a:txBody>
                  <a:tcPr/>
                </a:tc>
                <a:tc>
                  <a:txBody>
                    <a:bodyPr/>
                    <a:lstStyle/>
                    <a:p>
                      <a:pPr indent="0" algn="ctr"/>
                      <a:r>
                        <a:rPr lang="ru-RU">
                          <a:effectLst/>
                        </a:rPr>
                        <a:t>все организации культуры</a:t>
                      </a:r>
                    </a:p>
                  </a:txBody>
                  <a:tcPr/>
                </a:tc>
                <a:tc>
                  <a:txBody>
                    <a:bodyPr/>
                    <a:lstStyle/>
                    <a:p>
                      <a:pPr indent="0" algn="ctr"/>
                      <a:r>
                        <a:rPr lang="ru-RU" sz="1400" dirty="0">
                          <a:effectLst/>
                        </a:rPr>
                        <a:t>наличие информации на официальном сайте организации культуры</a:t>
                      </a:r>
                    </a:p>
                  </a:txBody>
                  <a:tcPr/>
                </a:tc>
                <a:extLst>
                  <a:ext uri="{0D108BD9-81ED-4DB2-BD59-A6C34878D82A}">
                    <a16:rowId xmlns:a16="http://schemas.microsoft.com/office/drawing/2014/main" val="2807601583"/>
                  </a:ext>
                </a:extLst>
              </a:tr>
              <a:tr h="924160">
                <a:tc>
                  <a:txBody>
                    <a:bodyPr/>
                    <a:lstStyle/>
                    <a:p>
                      <a:pPr indent="0" algn="ctr"/>
                      <a:r>
                        <a:rPr lang="ru-RU">
                          <a:effectLst/>
                        </a:rPr>
                        <a:t>2.4</a:t>
                      </a:r>
                    </a:p>
                  </a:txBody>
                  <a:tcPr/>
                </a:tc>
                <a:tc>
                  <a:txBody>
                    <a:bodyPr/>
                    <a:lstStyle/>
                    <a:p>
                      <a:pPr indent="0"/>
                      <a:r>
                        <a:rPr lang="ru-RU">
                          <a:effectLst/>
                        </a:rPr>
                        <a:t>Наличие дополнительных услуг организации культуры (места общественного питания, проведение интерактивных игр, театрализованных мероприятий, аудиогид)</a:t>
                      </a:r>
                    </a:p>
                  </a:txBody>
                  <a:tcPr/>
                </a:tc>
                <a:tc>
                  <a:txBody>
                    <a:bodyPr/>
                    <a:lstStyle/>
                    <a:p>
                      <a:pPr indent="0" algn="ctr"/>
                      <a:r>
                        <a:rPr lang="ru-RU">
                          <a:effectLst/>
                        </a:rPr>
                        <a:t>от 0 до 8 баллов</a:t>
                      </a:r>
                    </a:p>
                  </a:txBody>
                  <a:tcPr/>
                </a:tc>
                <a:tc>
                  <a:txBody>
                    <a:bodyPr/>
                    <a:lstStyle/>
                    <a:p>
                      <a:pPr indent="0" algn="ctr"/>
                      <a:r>
                        <a:rPr lang="ru-RU" dirty="0">
                          <a:effectLst/>
                        </a:rPr>
                        <a:t>музеи, театры</a:t>
                      </a:r>
                    </a:p>
                  </a:txBody>
                  <a:tcPr/>
                </a:tc>
                <a:tc>
                  <a:txBody>
                    <a:bodyPr/>
                    <a:lstStyle/>
                    <a:p>
                      <a:pPr indent="0" algn="ctr"/>
                      <a:r>
                        <a:rPr lang="ru-RU" sz="1400" dirty="0">
                          <a:effectLst/>
                        </a:rPr>
                        <a:t>изучение мнения получателей услуг</a:t>
                      </a:r>
                    </a:p>
                  </a:txBody>
                  <a:tcPr/>
                </a:tc>
                <a:extLst>
                  <a:ext uri="{0D108BD9-81ED-4DB2-BD59-A6C34878D82A}">
                    <a16:rowId xmlns:a16="http://schemas.microsoft.com/office/drawing/2014/main" val="2394252357"/>
                  </a:ext>
                </a:extLst>
              </a:tr>
              <a:tr h="890337">
                <a:tc>
                  <a:txBody>
                    <a:bodyPr/>
                    <a:lstStyle/>
                    <a:p>
                      <a:pPr indent="0" algn="ctr"/>
                      <a:r>
                        <a:rPr lang="ru-RU">
                          <a:effectLst/>
                        </a:rPr>
                        <a:t>2.5</a:t>
                      </a:r>
                    </a:p>
                  </a:txBody>
                  <a:tcPr/>
                </a:tc>
                <a:tc>
                  <a:txBody>
                    <a:bodyPr/>
                    <a:lstStyle/>
                    <a:p>
                      <a:pPr indent="0"/>
                      <a:r>
                        <a:rPr lang="ru-RU">
                          <a:effectLst/>
                        </a:rPr>
                        <a:t>Стоимость дополнительных услуг (ксерокопирование, заказ книги в другой библиотеке, информирование о возврате нужной книги, возможность отложить книгу)</a:t>
                      </a:r>
                    </a:p>
                  </a:txBody>
                  <a:tcPr/>
                </a:tc>
                <a:tc>
                  <a:txBody>
                    <a:bodyPr/>
                    <a:lstStyle/>
                    <a:p>
                      <a:pPr indent="0" algn="ctr"/>
                      <a:r>
                        <a:rPr lang="ru-RU">
                          <a:effectLst/>
                        </a:rPr>
                        <a:t>от 0 до 9 баллов</a:t>
                      </a:r>
                    </a:p>
                  </a:txBody>
                  <a:tcPr/>
                </a:tc>
                <a:tc>
                  <a:txBody>
                    <a:bodyPr/>
                    <a:lstStyle/>
                    <a:p>
                      <a:pPr indent="0" algn="ctr"/>
                      <a:r>
                        <a:rPr lang="ru-RU">
                          <a:effectLst/>
                        </a:rPr>
                        <a:t>библиотеки</a:t>
                      </a:r>
                    </a:p>
                  </a:txBody>
                  <a:tcPr/>
                </a:tc>
                <a:tc>
                  <a:txBody>
                    <a:bodyPr/>
                    <a:lstStyle/>
                    <a:p>
                      <a:pPr indent="0" algn="ctr"/>
                      <a:r>
                        <a:rPr lang="ru-RU" sz="1400" dirty="0">
                          <a:effectLst/>
                        </a:rPr>
                        <a:t>изучение мнения получателей услуг</a:t>
                      </a:r>
                    </a:p>
                  </a:txBody>
                  <a:tcPr/>
                </a:tc>
                <a:extLst>
                  <a:ext uri="{0D108BD9-81ED-4DB2-BD59-A6C34878D82A}">
                    <a16:rowId xmlns:a16="http://schemas.microsoft.com/office/drawing/2014/main" val="3073488179"/>
                  </a:ext>
                </a:extLst>
              </a:tr>
              <a:tr h="866273">
                <a:tc>
                  <a:txBody>
                    <a:bodyPr/>
                    <a:lstStyle/>
                    <a:p>
                      <a:pPr indent="0" algn="ctr"/>
                      <a:r>
                        <a:rPr lang="ru-RU">
                          <a:effectLst/>
                        </a:rPr>
                        <a:t>2.6</a:t>
                      </a:r>
                    </a:p>
                  </a:txBody>
                  <a:tcPr/>
                </a:tc>
                <a:tc>
                  <a:txBody>
                    <a:bodyPr/>
                    <a:lstStyle/>
                    <a:p>
                      <a:pPr indent="0"/>
                      <a:r>
                        <a:rPr lang="ru-RU">
                          <a:effectLst/>
                        </a:rPr>
                        <a:t>Транспортная и пешая доступность организации культуры</a:t>
                      </a:r>
                    </a:p>
                  </a:txBody>
                  <a:tcPr/>
                </a:tc>
                <a:tc>
                  <a:txBody>
                    <a:bodyPr/>
                    <a:lstStyle/>
                    <a:p>
                      <a:pPr indent="0" algn="ctr"/>
                      <a:r>
                        <a:rPr lang="ru-RU">
                          <a:effectLst/>
                        </a:rPr>
                        <a:t>от 0 до 5 баллов</a:t>
                      </a:r>
                    </a:p>
                  </a:txBody>
                  <a:tcPr/>
                </a:tc>
                <a:tc>
                  <a:txBody>
                    <a:bodyPr/>
                    <a:lstStyle/>
                    <a:p>
                      <a:pPr indent="0" algn="ctr"/>
                      <a:r>
                        <a:rPr lang="ru-RU">
                          <a:effectLst/>
                        </a:rPr>
                        <a:t>все организации культуры</a:t>
                      </a:r>
                    </a:p>
                  </a:txBody>
                  <a:tcPr/>
                </a:tc>
                <a:tc>
                  <a:txBody>
                    <a:bodyPr/>
                    <a:lstStyle/>
                    <a:p>
                      <a:pPr indent="0" algn="ctr"/>
                      <a:r>
                        <a:rPr lang="ru-RU" sz="1400" dirty="0">
                          <a:effectLst/>
                        </a:rPr>
                        <a:t>изучение мнения получателей услуг</a:t>
                      </a:r>
                    </a:p>
                  </a:txBody>
                  <a:tcPr/>
                </a:tc>
                <a:extLst>
                  <a:ext uri="{0D108BD9-81ED-4DB2-BD59-A6C34878D82A}">
                    <a16:rowId xmlns:a16="http://schemas.microsoft.com/office/drawing/2014/main" val="499037858"/>
                  </a:ext>
                </a:extLst>
              </a:tr>
              <a:tr h="1323473">
                <a:tc>
                  <a:txBody>
                    <a:bodyPr/>
                    <a:lstStyle/>
                    <a:p>
                      <a:pPr indent="0" algn="ctr"/>
                      <a:r>
                        <a:rPr lang="ru-RU">
                          <a:effectLst/>
                        </a:rPr>
                        <a:t>2.7</a:t>
                      </a:r>
                    </a:p>
                  </a:txBody>
                  <a:tcPr/>
                </a:tc>
                <a:tc>
                  <a:txBody>
                    <a:bodyPr/>
                    <a:lstStyle/>
                    <a:p>
                      <a:pPr indent="0"/>
                      <a:r>
                        <a:rPr lang="ru-RU" dirty="0">
                          <a:effectLst/>
                        </a:rPr>
                        <a:t>Наличие электронных билетов/ наличие электронного бронирования билетов/ наличие электронной очереди/ наличие электронных каталогов/ наличие электронных документов, доступных для получения</a:t>
                      </a:r>
                    </a:p>
                  </a:txBody>
                  <a:tcPr/>
                </a:tc>
                <a:tc>
                  <a:txBody>
                    <a:bodyPr/>
                    <a:lstStyle/>
                    <a:p>
                      <a:pPr indent="0" algn="ctr"/>
                      <a:r>
                        <a:rPr lang="ru-RU">
                          <a:effectLst/>
                        </a:rPr>
                        <a:t>от 0 до 5 баллов</a:t>
                      </a:r>
                    </a:p>
                  </a:txBody>
                  <a:tcPr/>
                </a:tc>
                <a:tc>
                  <a:txBody>
                    <a:bodyPr/>
                    <a:lstStyle/>
                    <a:p>
                      <a:pPr indent="0" algn="ctr"/>
                      <a:r>
                        <a:rPr lang="ru-RU">
                          <a:effectLst/>
                        </a:rPr>
                        <a:t>все организации культуры</a:t>
                      </a:r>
                    </a:p>
                  </a:txBody>
                  <a:tcPr/>
                </a:tc>
                <a:tc>
                  <a:txBody>
                    <a:bodyPr/>
                    <a:lstStyle/>
                    <a:p>
                      <a:pPr indent="0" algn="ctr"/>
                      <a:r>
                        <a:rPr lang="ru-RU" sz="1400" dirty="0">
                          <a:effectLst/>
                        </a:rPr>
                        <a:t>наличие информации на официальном сайте организации культуры</a:t>
                      </a:r>
                    </a:p>
                  </a:txBody>
                  <a:tcPr/>
                </a:tc>
                <a:extLst>
                  <a:ext uri="{0D108BD9-81ED-4DB2-BD59-A6C34878D82A}">
                    <a16:rowId xmlns:a16="http://schemas.microsoft.com/office/drawing/2014/main" val="4056196930"/>
                  </a:ext>
                </a:extLst>
              </a:tr>
              <a:tr h="1173762">
                <a:tc>
                  <a:txBody>
                    <a:bodyPr/>
                    <a:lstStyle/>
                    <a:p>
                      <a:pPr indent="0" algn="ctr"/>
                      <a:r>
                        <a:rPr lang="ru-RU">
                          <a:effectLst/>
                        </a:rPr>
                        <a:t>2.8</a:t>
                      </a:r>
                    </a:p>
                  </a:txBody>
                  <a:tcPr/>
                </a:tc>
                <a:tc>
                  <a:txBody>
                    <a:bodyPr/>
                    <a:lstStyle/>
                    <a:p>
                      <a:pPr indent="0"/>
                      <a:r>
                        <a:rPr lang="ru-RU" dirty="0">
                          <a:effectLst/>
                        </a:rPr>
                        <a:t>Удобство пользования электронными сервисами, предоставляемыми учреждением посетителям (в том числе и с помощью мобильных устройств)</a:t>
                      </a:r>
                    </a:p>
                  </a:txBody>
                  <a:tcPr/>
                </a:tc>
                <a:tc>
                  <a:txBody>
                    <a:bodyPr/>
                    <a:lstStyle/>
                    <a:p>
                      <a:pPr indent="0" algn="ctr"/>
                      <a:r>
                        <a:rPr lang="ru-RU">
                          <a:effectLst/>
                        </a:rPr>
                        <a:t>от 0 до 5 баллов</a:t>
                      </a:r>
                    </a:p>
                  </a:txBody>
                  <a:tcPr/>
                </a:tc>
                <a:tc>
                  <a:txBody>
                    <a:bodyPr/>
                    <a:lstStyle/>
                    <a:p>
                      <a:pPr indent="0" algn="ctr"/>
                      <a:r>
                        <a:rPr lang="ru-RU">
                          <a:effectLst/>
                        </a:rPr>
                        <a:t>все организации культуры</a:t>
                      </a:r>
                    </a:p>
                  </a:txBody>
                  <a:tcPr/>
                </a:tc>
                <a:tc>
                  <a:txBody>
                    <a:bodyPr/>
                    <a:lstStyle/>
                    <a:p>
                      <a:pPr indent="0" algn="ctr"/>
                      <a:r>
                        <a:rPr lang="ru-RU" dirty="0">
                          <a:effectLst/>
                        </a:rPr>
                        <a:t>изучение мнения получателей услуг</a:t>
                      </a:r>
                    </a:p>
                  </a:txBody>
                  <a:tcPr/>
                </a:tc>
                <a:extLst>
                  <a:ext uri="{0D108BD9-81ED-4DB2-BD59-A6C34878D82A}">
                    <a16:rowId xmlns:a16="http://schemas.microsoft.com/office/drawing/2014/main" val="225296627"/>
                  </a:ext>
                </a:extLst>
              </a:tr>
              <a:tr h="1220899">
                <a:tc>
                  <a:txBody>
                    <a:bodyPr/>
                    <a:lstStyle/>
                    <a:p>
                      <a:pPr indent="0" algn="ctr"/>
                      <a:r>
                        <a:rPr lang="ru-RU">
                          <a:effectLst/>
                        </a:rPr>
                        <a:t>2.9</a:t>
                      </a:r>
                    </a:p>
                  </a:txBody>
                  <a:tcPr/>
                </a:tc>
                <a:tc>
                  <a:txBody>
                    <a:bodyPr/>
                    <a:lstStyle/>
                    <a:p>
                      <a:pPr indent="0"/>
                      <a:r>
                        <a:rPr lang="ru-RU">
                          <a:effectLst/>
                        </a:rPr>
                        <a:t>Качество и содержание полиграфических материалов организаций культуры (программ, буклетов, флаеров)</a:t>
                      </a:r>
                    </a:p>
                  </a:txBody>
                  <a:tcPr/>
                </a:tc>
                <a:tc>
                  <a:txBody>
                    <a:bodyPr/>
                    <a:lstStyle/>
                    <a:p>
                      <a:pPr indent="0" algn="ctr"/>
                      <a:r>
                        <a:rPr lang="ru-RU">
                          <a:effectLst/>
                        </a:rPr>
                        <a:t>от 0 до 9 баллов</a:t>
                      </a:r>
                    </a:p>
                  </a:txBody>
                  <a:tcPr/>
                </a:tc>
                <a:tc>
                  <a:txBody>
                    <a:bodyPr/>
                    <a:lstStyle/>
                    <a:p>
                      <a:pPr indent="0" algn="ctr"/>
                      <a:r>
                        <a:rPr lang="ru-RU">
                          <a:effectLst/>
                        </a:rPr>
                        <a:t>театры</a:t>
                      </a:r>
                    </a:p>
                  </a:txBody>
                  <a:tcPr/>
                </a:tc>
                <a:tc>
                  <a:txBody>
                    <a:bodyPr/>
                    <a:lstStyle/>
                    <a:p>
                      <a:pPr indent="0" algn="ctr"/>
                      <a:r>
                        <a:rPr lang="ru-RU" dirty="0">
                          <a:effectLst/>
                        </a:rPr>
                        <a:t>изучение мнения получателей услуг</a:t>
                      </a:r>
                    </a:p>
                  </a:txBody>
                  <a:tcPr/>
                </a:tc>
                <a:extLst>
                  <a:ext uri="{0D108BD9-81ED-4DB2-BD59-A6C34878D82A}">
                    <a16:rowId xmlns:a16="http://schemas.microsoft.com/office/drawing/2014/main" val="303218685"/>
                  </a:ext>
                </a:extLst>
              </a:tr>
            </a:tbl>
          </a:graphicData>
        </a:graphic>
      </p:graphicFrame>
    </p:spTree>
    <p:extLst>
      <p:ext uri="{BB962C8B-B14F-4D97-AF65-F5344CB8AC3E}">
        <p14:creationId xmlns:p14="http://schemas.microsoft.com/office/powerpoint/2010/main" val="7340799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3485" y="365125"/>
            <a:ext cx="11263085" cy="766989"/>
          </a:xfrm>
        </p:spPr>
        <p:txBody>
          <a:bodyPr>
            <a:normAutofit fontScale="90000"/>
          </a:bodyPr>
          <a:lstStyle/>
          <a:p>
            <a:pPr algn="ctr"/>
            <a:r>
              <a:rPr lang="ru-RU" sz="2800" b="1" dirty="0"/>
              <a:t>Время ожидания предоставления услуги (от 0 до 21)</a:t>
            </a:r>
            <a:br>
              <a:rPr lang="ru-RU" b="1" dirty="0"/>
            </a:br>
            <a:br>
              <a:rPr lang="ru-RU" b="1" dirty="0"/>
            </a:br>
            <a:endParaRPr lang="ru-RU" dirty="0"/>
          </a:p>
        </p:txBody>
      </p:sp>
      <p:graphicFrame>
        <p:nvGraphicFramePr>
          <p:cNvPr id="4" name="Объект 3"/>
          <p:cNvGraphicFramePr>
            <a:graphicFrameLocks noGrp="1"/>
          </p:cNvGraphicFramePr>
          <p:nvPr>
            <p:ph idx="1"/>
            <p:extLst/>
          </p:nvPr>
        </p:nvGraphicFramePr>
        <p:xfrm>
          <a:off x="493485" y="928685"/>
          <a:ext cx="11263085" cy="5014914"/>
        </p:xfrm>
        <a:graphic>
          <a:graphicData uri="http://schemas.openxmlformats.org/drawingml/2006/table">
            <a:tbl>
              <a:tblPr firstRow="1" bandRow="1">
                <a:tableStyleId>{5C22544A-7EE6-4342-B048-85BDC9FD1C3A}</a:tableStyleId>
              </a:tblPr>
              <a:tblGrid>
                <a:gridCol w="1014377">
                  <a:extLst>
                    <a:ext uri="{9D8B030D-6E8A-4147-A177-3AD203B41FA5}">
                      <a16:colId xmlns:a16="http://schemas.microsoft.com/office/drawing/2014/main" val="458302601"/>
                    </a:ext>
                  </a:extLst>
                </a:gridCol>
                <a:gridCol w="3490857">
                  <a:extLst>
                    <a:ext uri="{9D8B030D-6E8A-4147-A177-3AD203B41FA5}">
                      <a16:colId xmlns:a16="http://schemas.microsoft.com/office/drawing/2014/main" val="4009281181"/>
                    </a:ext>
                  </a:extLst>
                </a:gridCol>
                <a:gridCol w="2252617">
                  <a:extLst>
                    <a:ext uri="{9D8B030D-6E8A-4147-A177-3AD203B41FA5}">
                      <a16:colId xmlns:a16="http://schemas.microsoft.com/office/drawing/2014/main" val="2744622592"/>
                    </a:ext>
                  </a:extLst>
                </a:gridCol>
                <a:gridCol w="2252617">
                  <a:extLst>
                    <a:ext uri="{9D8B030D-6E8A-4147-A177-3AD203B41FA5}">
                      <a16:colId xmlns:a16="http://schemas.microsoft.com/office/drawing/2014/main" val="224983873"/>
                    </a:ext>
                  </a:extLst>
                </a:gridCol>
                <a:gridCol w="2252617">
                  <a:extLst>
                    <a:ext uri="{9D8B030D-6E8A-4147-A177-3AD203B41FA5}">
                      <a16:colId xmlns:a16="http://schemas.microsoft.com/office/drawing/2014/main" val="1181247369"/>
                    </a:ext>
                  </a:extLst>
                </a:gridCol>
              </a:tblGrid>
              <a:tr h="1671638">
                <a:tc>
                  <a:txBody>
                    <a:bodyPr/>
                    <a:lstStyle/>
                    <a:p>
                      <a:pPr indent="0" algn="ctr"/>
                      <a:r>
                        <a:rPr lang="ru-RU" sz="2200" dirty="0">
                          <a:effectLst/>
                        </a:rPr>
                        <a:t>3.1</a:t>
                      </a:r>
                    </a:p>
                  </a:txBody>
                  <a:tcPr/>
                </a:tc>
                <a:tc>
                  <a:txBody>
                    <a:bodyPr/>
                    <a:lstStyle/>
                    <a:p>
                      <a:pPr indent="0"/>
                      <a:r>
                        <a:rPr lang="ru-RU" sz="2200" dirty="0">
                          <a:effectLst/>
                        </a:rPr>
                        <a:t>Удобство графика работы организации культуры</a:t>
                      </a:r>
                    </a:p>
                  </a:txBody>
                  <a:tcPr/>
                </a:tc>
                <a:tc>
                  <a:txBody>
                    <a:bodyPr/>
                    <a:lstStyle/>
                    <a:p>
                      <a:pPr indent="0" algn="ctr"/>
                      <a:r>
                        <a:rPr lang="ru-RU" sz="2200" dirty="0">
                          <a:effectLst/>
                        </a:rPr>
                        <a:t>от 0 до 7 баллов</a:t>
                      </a:r>
                    </a:p>
                  </a:txBody>
                  <a:tcPr/>
                </a:tc>
                <a:tc>
                  <a:txBody>
                    <a:bodyPr/>
                    <a:lstStyle/>
                    <a:p>
                      <a:pPr indent="0" algn="ctr"/>
                      <a:r>
                        <a:rPr lang="ru-RU" sz="2200" dirty="0">
                          <a:effectLst/>
                        </a:rPr>
                        <a:t>все организации культуры</a:t>
                      </a:r>
                    </a:p>
                  </a:txBody>
                  <a:tcPr/>
                </a:tc>
                <a:tc>
                  <a:txBody>
                    <a:bodyPr/>
                    <a:lstStyle/>
                    <a:p>
                      <a:pPr indent="0" algn="ctr"/>
                      <a:r>
                        <a:rPr lang="ru-RU" sz="2200" dirty="0">
                          <a:effectLst/>
                        </a:rPr>
                        <a:t>изучение мнения получателей услуг</a:t>
                      </a:r>
                    </a:p>
                  </a:txBody>
                  <a:tcPr/>
                </a:tc>
                <a:extLst>
                  <a:ext uri="{0D108BD9-81ED-4DB2-BD59-A6C34878D82A}">
                    <a16:rowId xmlns:a16="http://schemas.microsoft.com/office/drawing/2014/main" val="1579007194"/>
                  </a:ext>
                </a:extLst>
              </a:tr>
              <a:tr h="1671638">
                <a:tc>
                  <a:txBody>
                    <a:bodyPr/>
                    <a:lstStyle/>
                    <a:p>
                      <a:pPr indent="0" algn="ctr"/>
                      <a:r>
                        <a:rPr lang="ru-RU" sz="2200">
                          <a:effectLst/>
                        </a:rPr>
                        <a:t>3.2</a:t>
                      </a:r>
                    </a:p>
                  </a:txBody>
                  <a:tcPr/>
                </a:tc>
                <a:tc>
                  <a:txBody>
                    <a:bodyPr/>
                    <a:lstStyle/>
                    <a:p>
                      <a:pPr indent="0"/>
                      <a:r>
                        <a:rPr lang="ru-RU" sz="2200">
                          <a:effectLst/>
                        </a:rPr>
                        <a:t>Удобство процедуры покупки (бронирования) билетов</a:t>
                      </a:r>
                    </a:p>
                  </a:txBody>
                  <a:tcPr/>
                </a:tc>
                <a:tc>
                  <a:txBody>
                    <a:bodyPr/>
                    <a:lstStyle/>
                    <a:p>
                      <a:pPr indent="0" algn="ctr"/>
                      <a:r>
                        <a:rPr lang="ru-RU" sz="2200" dirty="0">
                          <a:effectLst/>
                        </a:rPr>
                        <a:t>от 0 до 7 баллов</a:t>
                      </a:r>
                    </a:p>
                  </a:txBody>
                  <a:tcPr/>
                </a:tc>
                <a:tc>
                  <a:txBody>
                    <a:bodyPr/>
                    <a:lstStyle/>
                    <a:p>
                      <a:pPr indent="0" algn="ctr"/>
                      <a:r>
                        <a:rPr lang="ru-RU" sz="2200" dirty="0">
                          <a:effectLst/>
                        </a:rPr>
                        <a:t>театры, музеи</a:t>
                      </a:r>
                    </a:p>
                  </a:txBody>
                  <a:tcPr/>
                </a:tc>
                <a:tc>
                  <a:txBody>
                    <a:bodyPr/>
                    <a:lstStyle/>
                    <a:p>
                      <a:pPr indent="0" algn="ctr"/>
                      <a:r>
                        <a:rPr lang="ru-RU" sz="2200" dirty="0">
                          <a:effectLst/>
                        </a:rPr>
                        <a:t>изучение мнения получателей услуг</a:t>
                      </a:r>
                    </a:p>
                  </a:txBody>
                  <a:tcPr/>
                </a:tc>
                <a:extLst>
                  <a:ext uri="{0D108BD9-81ED-4DB2-BD59-A6C34878D82A}">
                    <a16:rowId xmlns:a16="http://schemas.microsoft.com/office/drawing/2014/main" val="4043453015"/>
                  </a:ext>
                </a:extLst>
              </a:tr>
              <a:tr h="1671638">
                <a:tc>
                  <a:txBody>
                    <a:bodyPr/>
                    <a:lstStyle/>
                    <a:p>
                      <a:pPr indent="0" algn="ctr"/>
                      <a:r>
                        <a:rPr lang="ru-RU" sz="2200">
                          <a:effectLst/>
                        </a:rPr>
                        <a:t>3.3</a:t>
                      </a:r>
                    </a:p>
                  </a:txBody>
                  <a:tcPr/>
                </a:tc>
                <a:tc>
                  <a:txBody>
                    <a:bodyPr/>
                    <a:lstStyle/>
                    <a:p>
                      <a:pPr indent="0"/>
                      <a:r>
                        <a:rPr lang="ru-RU" sz="2200">
                          <a:effectLst/>
                        </a:rPr>
                        <a:t>Простота/удобство электронного каталога</a:t>
                      </a:r>
                    </a:p>
                  </a:txBody>
                  <a:tcPr/>
                </a:tc>
                <a:tc>
                  <a:txBody>
                    <a:bodyPr/>
                    <a:lstStyle/>
                    <a:p>
                      <a:pPr indent="0" algn="ctr"/>
                      <a:r>
                        <a:rPr lang="ru-RU" sz="2200" dirty="0">
                          <a:effectLst/>
                        </a:rPr>
                        <a:t>от 0 до 7 баллов</a:t>
                      </a:r>
                    </a:p>
                  </a:txBody>
                  <a:tcPr/>
                </a:tc>
                <a:tc>
                  <a:txBody>
                    <a:bodyPr/>
                    <a:lstStyle/>
                    <a:p>
                      <a:pPr indent="0" algn="ctr"/>
                      <a:r>
                        <a:rPr lang="ru-RU" sz="2200">
                          <a:effectLst/>
                        </a:rPr>
                        <a:t>библиотеки</a:t>
                      </a:r>
                    </a:p>
                  </a:txBody>
                  <a:tcPr/>
                </a:tc>
                <a:tc>
                  <a:txBody>
                    <a:bodyPr/>
                    <a:lstStyle/>
                    <a:p>
                      <a:pPr indent="0" algn="ctr"/>
                      <a:r>
                        <a:rPr lang="ru-RU" sz="2200" dirty="0">
                          <a:effectLst/>
                        </a:rPr>
                        <a:t>изучение мнения получателей услуг</a:t>
                      </a:r>
                    </a:p>
                  </a:txBody>
                  <a:tcPr/>
                </a:tc>
                <a:extLst>
                  <a:ext uri="{0D108BD9-81ED-4DB2-BD59-A6C34878D82A}">
                    <a16:rowId xmlns:a16="http://schemas.microsoft.com/office/drawing/2014/main" val="1849342487"/>
                  </a:ext>
                </a:extLst>
              </a:tr>
            </a:tbl>
          </a:graphicData>
        </a:graphic>
      </p:graphicFrame>
    </p:spTree>
    <p:extLst>
      <p:ext uri="{BB962C8B-B14F-4D97-AF65-F5344CB8AC3E}">
        <p14:creationId xmlns:p14="http://schemas.microsoft.com/office/powerpoint/2010/main" val="10674881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a:t>Доброжелательность, вежливость, компетентность работников организации культуры (от 0 до 14)</a:t>
            </a:r>
            <a:endParaRPr lang="ru-RU" sz="2400" dirty="0"/>
          </a:p>
        </p:txBody>
      </p:sp>
      <p:graphicFrame>
        <p:nvGraphicFramePr>
          <p:cNvPr id="4" name="Объект 3"/>
          <p:cNvGraphicFramePr>
            <a:graphicFrameLocks noGrp="1"/>
          </p:cNvGraphicFramePr>
          <p:nvPr>
            <p:ph idx="1"/>
            <p:extLst/>
          </p:nvPr>
        </p:nvGraphicFramePr>
        <p:xfrm>
          <a:off x="838200" y="1825625"/>
          <a:ext cx="10515600" cy="3571240"/>
        </p:xfrm>
        <a:graphic>
          <a:graphicData uri="http://schemas.openxmlformats.org/drawingml/2006/table">
            <a:tbl>
              <a:tblPr firstRow="1" bandRow="1">
                <a:tableStyleId>{5C22544A-7EE6-4342-B048-85BDC9FD1C3A}</a:tableStyleId>
              </a:tblPr>
              <a:tblGrid>
                <a:gridCol w="1121229">
                  <a:extLst>
                    <a:ext uri="{9D8B030D-6E8A-4147-A177-3AD203B41FA5}">
                      <a16:colId xmlns:a16="http://schemas.microsoft.com/office/drawing/2014/main" val="2795631404"/>
                    </a:ext>
                  </a:extLst>
                </a:gridCol>
                <a:gridCol w="5573485">
                  <a:extLst>
                    <a:ext uri="{9D8B030D-6E8A-4147-A177-3AD203B41FA5}">
                      <a16:colId xmlns:a16="http://schemas.microsoft.com/office/drawing/2014/main" val="3783521046"/>
                    </a:ext>
                  </a:extLst>
                </a:gridCol>
                <a:gridCol w="1088572">
                  <a:extLst>
                    <a:ext uri="{9D8B030D-6E8A-4147-A177-3AD203B41FA5}">
                      <a16:colId xmlns:a16="http://schemas.microsoft.com/office/drawing/2014/main" val="471076933"/>
                    </a:ext>
                  </a:extLst>
                </a:gridCol>
                <a:gridCol w="1291771">
                  <a:extLst>
                    <a:ext uri="{9D8B030D-6E8A-4147-A177-3AD203B41FA5}">
                      <a16:colId xmlns:a16="http://schemas.microsoft.com/office/drawing/2014/main" val="2210289186"/>
                    </a:ext>
                  </a:extLst>
                </a:gridCol>
                <a:gridCol w="1440543">
                  <a:extLst>
                    <a:ext uri="{9D8B030D-6E8A-4147-A177-3AD203B41FA5}">
                      <a16:colId xmlns:a16="http://schemas.microsoft.com/office/drawing/2014/main" val="980732018"/>
                    </a:ext>
                  </a:extLst>
                </a:gridCol>
              </a:tblGrid>
              <a:tr h="370840">
                <a:tc>
                  <a:txBody>
                    <a:bodyPr/>
                    <a:lstStyle/>
                    <a:p>
                      <a:endParaRPr lang="ru-RU" dirty="0"/>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extLst>
                  <a:ext uri="{0D108BD9-81ED-4DB2-BD59-A6C34878D82A}">
                    <a16:rowId xmlns:a16="http://schemas.microsoft.com/office/drawing/2014/main" val="1819176942"/>
                  </a:ext>
                </a:extLst>
              </a:tr>
              <a:tr h="370840">
                <a:tc>
                  <a:txBody>
                    <a:bodyPr/>
                    <a:lstStyle/>
                    <a:p>
                      <a:pPr indent="0" algn="ctr"/>
                      <a:r>
                        <a:rPr lang="ru-RU" dirty="0">
                          <a:effectLst/>
                        </a:rPr>
                        <a:t>4.1</a:t>
                      </a:r>
                    </a:p>
                  </a:txBody>
                  <a:tcPr/>
                </a:tc>
                <a:tc>
                  <a:txBody>
                    <a:bodyPr/>
                    <a:lstStyle/>
                    <a:p>
                      <a:pPr indent="0"/>
                      <a:r>
                        <a:rPr lang="ru-RU">
                          <a:effectLst/>
                        </a:rPr>
                        <a:t>Доброжелательность, вежливость и компетентность персонала организации культуры</a:t>
                      </a:r>
                    </a:p>
                  </a:txBody>
                  <a:tcPr/>
                </a:tc>
                <a:tc>
                  <a:txBody>
                    <a:bodyPr/>
                    <a:lstStyle/>
                    <a:p>
                      <a:pPr indent="0" algn="ctr"/>
                      <a:r>
                        <a:rPr lang="ru-RU">
                          <a:effectLst/>
                        </a:rPr>
                        <a:t>от 0 до 7 баллов</a:t>
                      </a:r>
                    </a:p>
                  </a:txBody>
                  <a:tcPr/>
                </a:tc>
                <a:tc>
                  <a:txBody>
                    <a:bodyPr/>
                    <a:lstStyle/>
                    <a:p>
                      <a:pPr indent="0" algn="ctr"/>
                      <a:r>
                        <a:rPr lang="ru-RU">
                          <a:effectLst/>
                        </a:rPr>
                        <a:t>все организации культуры</a:t>
                      </a:r>
                    </a:p>
                  </a:txBody>
                  <a:tcPr/>
                </a:tc>
                <a:tc>
                  <a:txBody>
                    <a:bodyPr/>
                    <a:lstStyle/>
                    <a:p>
                      <a:pPr indent="0" algn="ctr"/>
                      <a:r>
                        <a:rPr lang="ru-RU">
                          <a:effectLst/>
                        </a:rPr>
                        <a:t>изучение мнения получателей услуг</a:t>
                      </a:r>
                    </a:p>
                  </a:txBody>
                  <a:tcPr/>
                </a:tc>
                <a:extLst>
                  <a:ext uri="{0D108BD9-81ED-4DB2-BD59-A6C34878D82A}">
                    <a16:rowId xmlns:a16="http://schemas.microsoft.com/office/drawing/2014/main" val="3900359303"/>
                  </a:ext>
                </a:extLst>
              </a:tr>
              <a:tr h="370840">
                <a:tc>
                  <a:txBody>
                    <a:bodyPr/>
                    <a:lstStyle/>
                    <a:p>
                      <a:pPr indent="0" algn="ctr"/>
                      <a:r>
                        <a:rPr lang="ru-RU">
                          <a:effectLst/>
                        </a:rPr>
                        <a:t>4.2</a:t>
                      </a:r>
                    </a:p>
                  </a:txBody>
                  <a:tcPr/>
                </a:tc>
                <a:tc>
                  <a:txBody>
                    <a:bodyPr/>
                    <a:lstStyle/>
                    <a:p>
                      <a:pPr indent="0"/>
                      <a:r>
                        <a:rPr lang="ru-RU">
                          <a:effectLst/>
                        </a:rPr>
                        <a:t>Фамилии, имена, отчества, должности руководящего состава организации культуры, её структурных подразделений и филиалов (при их наличии), режим, график работы; контактные телефоны, адреса электронной почты, раздел для направления предложений по улучшению качества услуг организации</a:t>
                      </a:r>
                    </a:p>
                  </a:txBody>
                  <a:tcPr/>
                </a:tc>
                <a:tc>
                  <a:txBody>
                    <a:bodyPr/>
                    <a:lstStyle/>
                    <a:p>
                      <a:pPr indent="0" algn="ctr"/>
                      <a:r>
                        <a:rPr lang="ru-RU">
                          <a:effectLst/>
                        </a:rPr>
                        <a:t>от 0 до 7 баллов</a:t>
                      </a:r>
                    </a:p>
                  </a:txBody>
                  <a:tcPr/>
                </a:tc>
                <a:tc>
                  <a:txBody>
                    <a:bodyPr/>
                    <a:lstStyle/>
                    <a:p>
                      <a:pPr indent="0" algn="ctr"/>
                      <a:r>
                        <a:rPr lang="ru-RU">
                          <a:effectLst/>
                        </a:rPr>
                        <a:t>все организации культуры</a:t>
                      </a:r>
                    </a:p>
                  </a:txBody>
                  <a:tcPr/>
                </a:tc>
                <a:tc>
                  <a:txBody>
                    <a:bodyPr/>
                    <a:lstStyle/>
                    <a:p>
                      <a:pPr indent="0" algn="ctr"/>
                      <a:r>
                        <a:rPr lang="ru-RU" dirty="0">
                          <a:effectLst/>
                        </a:rPr>
                        <a:t>наличие информации на официальном сайте организации культуры</a:t>
                      </a:r>
                    </a:p>
                  </a:txBody>
                  <a:tcPr/>
                </a:tc>
                <a:extLst>
                  <a:ext uri="{0D108BD9-81ED-4DB2-BD59-A6C34878D82A}">
                    <a16:rowId xmlns:a16="http://schemas.microsoft.com/office/drawing/2014/main" val="2829864823"/>
                  </a:ext>
                </a:extLst>
              </a:tr>
            </a:tbl>
          </a:graphicData>
        </a:graphic>
      </p:graphicFrame>
    </p:spTree>
    <p:extLst>
      <p:ext uri="{BB962C8B-B14F-4D97-AF65-F5344CB8AC3E}">
        <p14:creationId xmlns:p14="http://schemas.microsoft.com/office/powerpoint/2010/main" val="41458892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91217"/>
          </a:xfrm>
        </p:spPr>
        <p:txBody>
          <a:bodyPr>
            <a:normAutofit fontScale="90000"/>
          </a:bodyPr>
          <a:lstStyle/>
          <a:p>
            <a:pPr algn="ctr"/>
            <a:r>
              <a:rPr lang="ru-RU" sz="2800" b="1" dirty="0"/>
              <a:t>Удовлетворенность качеством оказания услуг (от 0 до 25)</a:t>
            </a:r>
            <a:br>
              <a:rPr lang="ru-RU" b="1" dirty="0"/>
            </a:br>
            <a:endParaRPr lang="ru-RU" dirty="0"/>
          </a:p>
        </p:txBody>
      </p:sp>
      <p:graphicFrame>
        <p:nvGraphicFramePr>
          <p:cNvPr id="4" name="Объект 3"/>
          <p:cNvGraphicFramePr>
            <a:graphicFrameLocks noGrp="1"/>
          </p:cNvGraphicFramePr>
          <p:nvPr>
            <p:ph idx="1"/>
            <p:extLst/>
          </p:nvPr>
        </p:nvGraphicFramePr>
        <p:xfrm>
          <a:off x="838200" y="1030513"/>
          <a:ext cx="10515600" cy="8633445"/>
        </p:xfrm>
        <a:graphic>
          <a:graphicData uri="http://schemas.openxmlformats.org/drawingml/2006/table">
            <a:tbl>
              <a:tblPr firstRow="1" bandRow="1">
                <a:tableStyleId>{5C22544A-7EE6-4342-B048-85BDC9FD1C3A}</a:tableStyleId>
              </a:tblPr>
              <a:tblGrid>
                <a:gridCol w="671286">
                  <a:extLst>
                    <a:ext uri="{9D8B030D-6E8A-4147-A177-3AD203B41FA5}">
                      <a16:colId xmlns:a16="http://schemas.microsoft.com/office/drawing/2014/main" val="653642974"/>
                    </a:ext>
                  </a:extLst>
                </a:gridCol>
                <a:gridCol w="5181600">
                  <a:extLst>
                    <a:ext uri="{9D8B030D-6E8A-4147-A177-3AD203B41FA5}">
                      <a16:colId xmlns:a16="http://schemas.microsoft.com/office/drawing/2014/main" val="355040583"/>
                    </a:ext>
                  </a:extLst>
                </a:gridCol>
                <a:gridCol w="1277257">
                  <a:extLst>
                    <a:ext uri="{9D8B030D-6E8A-4147-A177-3AD203B41FA5}">
                      <a16:colId xmlns:a16="http://schemas.microsoft.com/office/drawing/2014/main" val="1653876702"/>
                    </a:ext>
                  </a:extLst>
                </a:gridCol>
                <a:gridCol w="1988457">
                  <a:extLst>
                    <a:ext uri="{9D8B030D-6E8A-4147-A177-3AD203B41FA5}">
                      <a16:colId xmlns:a16="http://schemas.microsoft.com/office/drawing/2014/main" val="2004026362"/>
                    </a:ext>
                  </a:extLst>
                </a:gridCol>
                <a:gridCol w="1397000">
                  <a:extLst>
                    <a:ext uri="{9D8B030D-6E8A-4147-A177-3AD203B41FA5}">
                      <a16:colId xmlns:a16="http://schemas.microsoft.com/office/drawing/2014/main" val="3346480201"/>
                    </a:ext>
                  </a:extLst>
                </a:gridCol>
              </a:tblGrid>
              <a:tr h="1157040">
                <a:tc>
                  <a:txBody>
                    <a:bodyPr/>
                    <a:lstStyle/>
                    <a:p>
                      <a:pPr indent="0" algn="ctr"/>
                      <a:r>
                        <a:rPr lang="ru-RU" dirty="0">
                          <a:effectLst/>
                        </a:rPr>
                        <a:t>5.1</a:t>
                      </a:r>
                    </a:p>
                  </a:txBody>
                  <a:tcPr/>
                </a:tc>
                <a:tc>
                  <a:txBody>
                    <a:bodyPr/>
                    <a:lstStyle/>
                    <a:p>
                      <a:pPr indent="0"/>
                      <a:r>
                        <a:rPr lang="ru-RU" dirty="0">
                          <a:effectLst/>
                        </a:rPr>
                        <a:t>Уровень удовлетворенности качеством оказания услуг организации культуры в целом</a:t>
                      </a:r>
                    </a:p>
                  </a:txBody>
                  <a:tcPr/>
                </a:tc>
                <a:tc>
                  <a:txBody>
                    <a:bodyPr/>
                    <a:lstStyle/>
                    <a:p>
                      <a:pPr indent="0" algn="ctr"/>
                      <a:r>
                        <a:rPr lang="ru-RU">
                          <a:effectLst/>
                        </a:rPr>
                        <a:t>от 0 до 5 баллов</a:t>
                      </a:r>
                    </a:p>
                  </a:txBody>
                  <a:tcPr/>
                </a:tc>
                <a:tc>
                  <a:txBody>
                    <a:bodyPr/>
                    <a:lstStyle/>
                    <a:p>
                      <a:pPr indent="0" algn="ctr"/>
                      <a:r>
                        <a:rPr lang="ru-RU">
                          <a:effectLst/>
                        </a:rPr>
                        <a:t>все организации культуры, за исключением театров</a:t>
                      </a:r>
                    </a:p>
                  </a:txBody>
                  <a:tcPr/>
                </a:tc>
                <a:tc>
                  <a:txBody>
                    <a:bodyPr/>
                    <a:lstStyle/>
                    <a:p>
                      <a:pPr indent="0" algn="ctr"/>
                      <a:r>
                        <a:rPr lang="ru-RU">
                          <a:effectLst/>
                        </a:rPr>
                        <a:t>изучение мнения получателей услуг</a:t>
                      </a:r>
                    </a:p>
                  </a:txBody>
                  <a:tcPr/>
                </a:tc>
                <a:extLst>
                  <a:ext uri="{0D108BD9-81ED-4DB2-BD59-A6C34878D82A}">
                    <a16:rowId xmlns:a16="http://schemas.microsoft.com/office/drawing/2014/main" val="3521114927"/>
                  </a:ext>
                </a:extLst>
              </a:tr>
              <a:tr h="2492085">
                <a:tc>
                  <a:txBody>
                    <a:bodyPr/>
                    <a:lstStyle/>
                    <a:p>
                      <a:pPr indent="0" algn="ctr"/>
                      <a:r>
                        <a:rPr lang="ru-RU">
                          <a:effectLst/>
                        </a:rPr>
                        <a:t>5.2</a:t>
                      </a:r>
                    </a:p>
                  </a:txBody>
                  <a:tcPr/>
                </a:tc>
                <a:tc>
                  <a:txBody>
                    <a:bodyPr/>
                    <a:lstStyle/>
                    <a:p>
                      <a:pPr indent="0"/>
                      <a:r>
                        <a:rPr lang="ru-RU" dirty="0">
                          <a:effectLst/>
                        </a:rPr>
                        <a:t>Порядок оценки качества работы организации на основании определенных критериев эффективности работы организаций, утвержденный уполномоченным федеральным органом исполнительной власти; результаты независимой оценки качества оказания услуг организациями культуры, а также предложения об улучшении качества их деятельности; план по улучшению качества работы организации</a:t>
                      </a:r>
                    </a:p>
                  </a:txBody>
                  <a:tcPr/>
                </a:tc>
                <a:tc>
                  <a:txBody>
                    <a:bodyPr/>
                    <a:lstStyle/>
                    <a:p>
                      <a:pPr indent="0" algn="ctr"/>
                      <a:r>
                        <a:rPr lang="ru-RU">
                          <a:effectLst/>
                        </a:rPr>
                        <a:t>от 0 до 6 баллов</a:t>
                      </a:r>
                    </a:p>
                  </a:txBody>
                  <a:tcPr/>
                </a:tc>
                <a:tc>
                  <a:txBody>
                    <a:bodyPr/>
                    <a:lstStyle/>
                    <a:p>
                      <a:pPr indent="0" algn="ctr"/>
                      <a:r>
                        <a:rPr lang="ru-RU">
                          <a:effectLst/>
                        </a:rPr>
                        <a:t>все организации культуры</a:t>
                      </a:r>
                    </a:p>
                  </a:txBody>
                  <a:tcPr/>
                </a:tc>
                <a:tc>
                  <a:txBody>
                    <a:bodyPr/>
                    <a:lstStyle/>
                    <a:p>
                      <a:pPr indent="0" algn="ctr"/>
                      <a:r>
                        <a:rPr lang="ru-RU">
                          <a:effectLst/>
                        </a:rPr>
                        <a:t>наличие информации на официальном сайте организации культуры</a:t>
                      </a:r>
                    </a:p>
                  </a:txBody>
                  <a:tcPr/>
                </a:tc>
                <a:extLst>
                  <a:ext uri="{0D108BD9-81ED-4DB2-BD59-A6C34878D82A}">
                    <a16:rowId xmlns:a16="http://schemas.microsoft.com/office/drawing/2014/main" val="3458503448"/>
                  </a:ext>
                </a:extLst>
              </a:tr>
              <a:tr h="919698">
                <a:tc>
                  <a:txBody>
                    <a:bodyPr/>
                    <a:lstStyle/>
                    <a:p>
                      <a:pPr indent="0" algn="ctr"/>
                      <a:r>
                        <a:rPr lang="ru-RU">
                          <a:effectLst/>
                        </a:rPr>
                        <a:t>5.3</a:t>
                      </a:r>
                    </a:p>
                  </a:txBody>
                  <a:tcPr/>
                </a:tc>
                <a:tc>
                  <a:txBody>
                    <a:bodyPr/>
                    <a:lstStyle/>
                    <a:p>
                      <a:pPr indent="0"/>
                      <a:r>
                        <a:rPr lang="ru-RU" dirty="0">
                          <a:effectLst/>
                        </a:rPr>
                        <a:t>Качество проведения экскурсий</a:t>
                      </a:r>
                    </a:p>
                  </a:txBody>
                  <a:tcPr/>
                </a:tc>
                <a:tc>
                  <a:txBody>
                    <a:bodyPr/>
                    <a:lstStyle/>
                    <a:p>
                      <a:pPr indent="0" algn="ctr"/>
                      <a:r>
                        <a:rPr lang="ru-RU">
                          <a:effectLst/>
                        </a:rPr>
                        <a:t>от 0 до 4 баллов</a:t>
                      </a:r>
                    </a:p>
                  </a:txBody>
                  <a:tcPr/>
                </a:tc>
                <a:tc>
                  <a:txBody>
                    <a:bodyPr/>
                    <a:lstStyle/>
                    <a:p>
                      <a:pPr indent="0" algn="ctr"/>
                      <a:r>
                        <a:rPr lang="ru-RU">
                          <a:effectLst/>
                        </a:rPr>
                        <a:t>музеи</a:t>
                      </a:r>
                    </a:p>
                  </a:txBody>
                  <a:tcPr/>
                </a:tc>
                <a:tc>
                  <a:txBody>
                    <a:bodyPr/>
                    <a:lstStyle/>
                    <a:p>
                      <a:pPr indent="0" algn="ctr"/>
                      <a:r>
                        <a:rPr lang="ru-RU" sz="1400" dirty="0">
                          <a:effectLst/>
                        </a:rPr>
                        <a:t>изучение мнения получателей услуг</a:t>
                      </a:r>
                    </a:p>
                  </a:txBody>
                  <a:tcPr/>
                </a:tc>
                <a:extLst>
                  <a:ext uri="{0D108BD9-81ED-4DB2-BD59-A6C34878D82A}">
                    <a16:rowId xmlns:a16="http://schemas.microsoft.com/office/drawing/2014/main" val="4185379852"/>
                  </a:ext>
                </a:extLst>
              </a:tr>
              <a:tr h="919698">
                <a:tc>
                  <a:txBody>
                    <a:bodyPr/>
                    <a:lstStyle/>
                    <a:p>
                      <a:pPr indent="0" algn="ctr"/>
                      <a:r>
                        <a:rPr lang="ru-RU">
                          <a:effectLst/>
                        </a:rPr>
                        <a:t>5.4</a:t>
                      </a:r>
                    </a:p>
                  </a:txBody>
                  <a:tcPr/>
                </a:tc>
                <a:tc>
                  <a:txBody>
                    <a:bodyPr/>
                    <a:lstStyle/>
                    <a:p>
                      <a:pPr indent="0"/>
                      <a:r>
                        <a:rPr lang="ru-RU" dirty="0">
                          <a:effectLst/>
                        </a:rPr>
                        <a:t>Разнообразие экспозиций организации культуры</a:t>
                      </a:r>
                    </a:p>
                  </a:txBody>
                  <a:tcPr/>
                </a:tc>
                <a:tc>
                  <a:txBody>
                    <a:bodyPr/>
                    <a:lstStyle/>
                    <a:p>
                      <a:pPr indent="0" algn="ctr"/>
                      <a:r>
                        <a:rPr lang="ru-RU">
                          <a:effectLst/>
                        </a:rPr>
                        <a:t>от 0 до 2 баллов</a:t>
                      </a:r>
                    </a:p>
                  </a:txBody>
                  <a:tcPr/>
                </a:tc>
                <a:tc>
                  <a:txBody>
                    <a:bodyPr/>
                    <a:lstStyle/>
                    <a:p>
                      <a:pPr indent="0" algn="ctr"/>
                      <a:r>
                        <a:rPr lang="ru-RU">
                          <a:effectLst/>
                        </a:rPr>
                        <a:t>музеи</a:t>
                      </a:r>
                    </a:p>
                  </a:txBody>
                  <a:tcPr/>
                </a:tc>
                <a:tc>
                  <a:txBody>
                    <a:bodyPr/>
                    <a:lstStyle/>
                    <a:p>
                      <a:pPr indent="0" algn="ctr"/>
                      <a:r>
                        <a:rPr lang="ru-RU" sz="1400" dirty="0">
                          <a:effectLst/>
                        </a:rPr>
                        <a:t>изучение мнения получателей услуг</a:t>
                      </a:r>
                    </a:p>
                  </a:txBody>
                  <a:tcPr/>
                </a:tc>
                <a:extLst>
                  <a:ext uri="{0D108BD9-81ED-4DB2-BD59-A6C34878D82A}">
                    <a16:rowId xmlns:a16="http://schemas.microsoft.com/office/drawing/2014/main" val="1681119654"/>
                  </a:ext>
                </a:extLst>
              </a:tr>
              <a:tr h="919698">
                <a:tc>
                  <a:txBody>
                    <a:bodyPr/>
                    <a:lstStyle/>
                    <a:p>
                      <a:pPr indent="0" algn="ctr"/>
                      <a:r>
                        <a:rPr lang="ru-RU">
                          <a:effectLst/>
                        </a:rPr>
                        <a:t>5.5</a:t>
                      </a:r>
                    </a:p>
                  </a:txBody>
                  <a:tcPr/>
                </a:tc>
                <a:tc>
                  <a:txBody>
                    <a:bodyPr/>
                    <a:lstStyle/>
                    <a:p>
                      <a:pPr indent="0"/>
                      <a:r>
                        <a:rPr lang="ru-RU">
                          <a:effectLst/>
                        </a:rPr>
                        <a:t>Наличие информации о новых изданиях</a:t>
                      </a:r>
                    </a:p>
                  </a:txBody>
                  <a:tcPr/>
                </a:tc>
                <a:tc>
                  <a:txBody>
                    <a:bodyPr/>
                    <a:lstStyle/>
                    <a:p>
                      <a:pPr indent="0" algn="ctr"/>
                      <a:r>
                        <a:rPr lang="ru-RU">
                          <a:effectLst/>
                        </a:rPr>
                        <a:t>от 0 до 10 баллов</a:t>
                      </a:r>
                    </a:p>
                  </a:txBody>
                  <a:tcPr/>
                </a:tc>
                <a:tc>
                  <a:txBody>
                    <a:bodyPr/>
                    <a:lstStyle/>
                    <a:p>
                      <a:pPr indent="0" algn="ctr"/>
                      <a:r>
                        <a:rPr lang="ru-RU">
                          <a:effectLst/>
                        </a:rPr>
                        <a:t>библиотеки</a:t>
                      </a:r>
                    </a:p>
                  </a:txBody>
                  <a:tcPr/>
                </a:tc>
                <a:tc>
                  <a:txBody>
                    <a:bodyPr/>
                    <a:lstStyle/>
                    <a:p>
                      <a:pPr indent="0" algn="ctr"/>
                      <a:r>
                        <a:rPr lang="ru-RU" sz="1400" dirty="0">
                          <a:effectLst/>
                        </a:rPr>
                        <a:t>изучение мнения получателей услуг</a:t>
                      </a:r>
                    </a:p>
                  </a:txBody>
                  <a:tcPr/>
                </a:tc>
                <a:extLst>
                  <a:ext uri="{0D108BD9-81ED-4DB2-BD59-A6C34878D82A}">
                    <a16:rowId xmlns:a16="http://schemas.microsoft.com/office/drawing/2014/main" val="693998341"/>
                  </a:ext>
                </a:extLst>
              </a:tr>
              <a:tr h="919698">
                <a:tc>
                  <a:txBody>
                    <a:bodyPr/>
                    <a:lstStyle/>
                    <a:p>
                      <a:pPr indent="0" algn="ctr"/>
                      <a:r>
                        <a:rPr lang="ru-RU">
                          <a:effectLst/>
                        </a:rPr>
                        <a:t>5.6</a:t>
                      </a:r>
                    </a:p>
                  </a:txBody>
                  <a:tcPr/>
                </a:tc>
                <a:tc>
                  <a:txBody>
                    <a:bodyPr/>
                    <a:lstStyle/>
                    <a:p>
                      <a:pPr indent="0"/>
                      <a:r>
                        <a:rPr lang="ru-RU">
                          <a:effectLst/>
                        </a:rPr>
                        <a:t>Разнообразие творческих групп, кружков по интересам</a:t>
                      </a:r>
                    </a:p>
                  </a:txBody>
                  <a:tcPr/>
                </a:tc>
                <a:tc>
                  <a:txBody>
                    <a:bodyPr/>
                    <a:lstStyle/>
                    <a:p>
                      <a:pPr indent="0" algn="ctr"/>
                      <a:r>
                        <a:rPr lang="ru-RU" dirty="0">
                          <a:effectLst/>
                        </a:rPr>
                        <a:t>от 0 до 9 баллов</a:t>
                      </a:r>
                    </a:p>
                  </a:txBody>
                  <a:tcPr/>
                </a:tc>
                <a:tc>
                  <a:txBody>
                    <a:bodyPr/>
                    <a:lstStyle/>
                    <a:p>
                      <a:pPr indent="0" algn="ctr"/>
                      <a:r>
                        <a:rPr lang="ru-RU">
                          <a:effectLst/>
                        </a:rPr>
                        <a:t>культурно-досуговые организации</a:t>
                      </a:r>
                    </a:p>
                  </a:txBody>
                  <a:tcPr/>
                </a:tc>
                <a:tc>
                  <a:txBody>
                    <a:bodyPr/>
                    <a:lstStyle/>
                    <a:p>
                      <a:pPr indent="0" algn="ctr"/>
                      <a:r>
                        <a:rPr lang="ru-RU" sz="1400" dirty="0">
                          <a:effectLst/>
                        </a:rPr>
                        <a:t>изучение мнения получателей услуг</a:t>
                      </a:r>
                    </a:p>
                  </a:txBody>
                  <a:tcPr/>
                </a:tc>
                <a:extLst>
                  <a:ext uri="{0D108BD9-81ED-4DB2-BD59-A6C34878D82A}">
                    <a16:rowId xmlns:a16="http://schemas.microsoft.com/office/drawing/2014/main" val="3562589936"/>
                  </a:ext>
                </a:extLst>
              </a:tr>
              <a:tr h="1104885">
                <a:tc>
                  <a:txBody>
                    <a:bodyPr/>
                    <a:lstStyle/>
                    <a:p>
                      <a:pPr indent="0" algn="ctr"/>
                      <a:r>
                        <a:rPr lang="ru-RU">
                          <a:effectLst/>
                        </a:rPr>
                        <a:t>5.7</a:t>
                      </a:r>
                    </a:p>
                  </a:txBody>
                  <a:tcPr/>
                </a:tc>
                <a:tc>
                  <a:txBody>
                    <a:bodyPr/>
                    <a:lstStyle/>
                    <a:p>
                      <a:pPr indent="0"/>
                      <a:r>
                        <a:rPr lang="ru-RU">
                          <a:effectLst/>
                        </a:rPr>
                        <a:t>Качество проведения культурно-массовых мероприятий</a:t>
                      </a:r>
                    </a:p>
                  </a:txBody>
                  <a:tcPr/>
                </a:tc>
                <a:tc>
                  <a:txBody>
                    <a:bodyPr/>
                    <a:lstStyle/>
                    <a:p>
                      <a:pPr indent="0" algn="ctr"/>
                      <a:r>
                        <a:rPr lang="ru-RU">
                          <a:effectLst/>
                        </a:rPr>
                        <a:t>от 0 до 10 баллов</a:t>
                      </a:r>
                    </a:p>
                  </a:txBody>
                  <a:tcPr/>
                </a:tc>
                <a:tc>
                  <a:txBody>
                    <a:bodyPr/>
                    <a:lstStyle/>
                    <a:p>
                      <a:pPr indent="0" algn="ctr"/>
                      <a:r>
                        <a:rPr lang="ru-RU">
                          <a:effectLst/>
                        </a:rPr>
                        <a:t>культурно-досуговые организации</a:t>
                      </a:r>
                    </a:p>
                  </a:txBody>
                  <a:tcPr/>
                </a:tc>
                <a:tc>
                  <a:txBody>
                    <a:bodyPr/>
                    <a:lstStyle/>
                    <a:p>
                      <a:pPr indent="0" algn="ctr"/>
                      <a:r>
                        <a:rPr lang="ru-RU" sz="1400" dirty="0">
                          <a:effectLst/>
                        </a:rPr>
                        <a:t>изучение мнения получателей услуг</a:t>
                      </a:r>
                    </a:p>
                  </a:txBody>
                  <a:tcPr/>
                </a:tc>
                <a:extLst>
                  <a:ext uri="{0D108BD9-81ED-4DB2-BD59-A6C34878D82A}">
                    <a16:rowId xmlns:a16="http://schemas.microsoft.com/office/drawing/2014/main" val="4180782146"/>
                  </a:ext>
                </a:extLst>
              </a:tr>
            </a:tbl>
          </a:graphicData>
        </a:graphic>
      </p:graphicFrame>
    </p:spTree>
    <p:extLst>
      <p:ext uri="{BB962C8B-B14F-4D97-AF65-F5344CB8AC3E}">
        <p14:creationId xmlns:p14="http://schemas.microsoft.com/office/powerpoint/2010/main" val="31273307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390525"/>
            <a:ext cx="9144000" cy="2028825"/>
          </a:xfrm>
        </p:spPr>
        <p:txBody>
          <a:bodyPr>
            <a:normAutofit/>
          </a:bodyPr>
          <a:lstStyle/>
          <a:p>
            <a:r>
              <a:rPr lang="ru-RU" b="1" dirty="0">
                <a:solidFill>
                  <a:srgbClr val="FF0000"/>
                </a:solidFill>
                <a:latin typeface="Times New Roman" panose="02020603050405020304" pitchFamily="18" charset="0"/>
                <a:cs typeface="Times New Roman" panose="02020603050405020304" pitchFamily="18" charset="0"/>
              </a:rPr>
              <a:t>СПАСИБО ЗА         ВНИМАНИЕ!</a:t>
            </a:r>
            <a:endParaRPr lang="ru-RU" dirty="0"/>
          </a:p>
        </p:txBody>
      </p:sp>
      <p:sp>
        <p:nvSpPr>
          <p:cNvPr id="40962" name="Содержимое 2"/>
          <p:cNvSpPr>
            <a:spLocks noGrp="1"/>
          </p:cNvSpPr>
          <p:nvPr>
            <p:ph type="subTitle" idx="1"/>
          </p:nvPr>
        </p:nvSpPr>
        <p:spPr>
          <a:xfrm>
            <a:off x="1524000" y="2609850"/>
            <a:ext cx="9144000" cy="2647950"/>
          </a:xfrm>
        </p:spPr>
        <p:txBody>
          <a:bodyPr>
            <a:normAutofit fontScale="47500" lnSpcReduction="20000"/>
          </a:bodyPr>
          <a:lstStyle/>
          <a:p>
            <a:pPr eaLnBrk="1" hangingPunct="1">
              <a:buFontTx/>
              <a:buNone/>
            </a:pPr>
            <a:r>
              <a:rPr lang="ru-RU" sz="7200" b="1" dirty="0">
                <a:solidFill>
                  <a:schemeClr val="accent1">
                    <a:lumMod val="50000"/>
                  </a:schemeClr>
                </a:solidFill>
                <a:latin typeface="Times New Roman" panose="02020603050405020304" pitchFamily="18" charset="0"/>
                <a:cs typeface="Times New Roman" panose="02020603050405020304" pitchFamily="18" charset="0"/>
              </a:rPr>
              <a:t>  </a:t>
            </a:r>
          </a:p>
          <a:p>
            <a:pPr eaLnBrk="1" hangingPunct="1">
              <a:buFontTx/>
              <a:buNone/>
            </a:pPr>
            <a:r>
              <a:rPr lang="ru-RU" sz="7200" b="1" dirty="0">
                <a:solidFill>
                  <a:srgbClr val="96022C"/>
                </a:solidFill>
                <a:latin typeface="Times New Roman" panose="02020603050405020304" pitchFamily="18" charset="0"/>
                <a:cs typeface="Times New Roman" panose="02020603050405020304" pitchFamily="18" charset="0"/>
              </a:rPr>
              <a:t>Малучиев Гаджи Сафижуллаевич</a:t>
            </a:r>
          </a:p>
          <a:p>
            <a:pPr eaLnBrk="1" hangingPunct="1">
              <a:buFontTx/>
              <a:buNone/>
            </a:pPr>
            <a:r>
              <a:rPr lang="ru-RU" sz="7200" b="1" dirty="0">
                <a:solidFill>
                  <a:schemeClr val="accent1">
                    <a:lumMod val="50000"/>
                  </a:schemeClr>
                </a:solidFill>
                <a:latin typeface="Times New Roman" panose="02020603050405020304" pitchFamily="18" charset="0"/>
                <a:cs typeface="Times New Roman" panose="02020603050405020304" pitchFamily="18" charset="0"/>
              </a:rPr>
              <a:t> доцент, кафедра социальных </a:t>
            </a:r>
          </a:p>
          <a:p>
            <a:pPr eaLnBrk="1" hangingPunct="1">
              <a:buFontTx/>
              <a:buNone/>
            </a:pPr>
            <a:r>
              <a:rPr lang="ru-RU" sz="7200" b="1" dirty="0">
                <a:solidFill>
                  <a:schemeClr val="accent1">
                    <a:lumMod val="50000"/>
                  </a:schemeClr>
                </a:solidFill>
                <a:latin typeface="Times New Roman" panose="02020603050405020304" pitchFamily="18" charset="0"/>
                <a:cs typeface="Times New Roman" panose="02020603050405020304" pitchFamily="18" charset="0"/>
              </a:rPr>
              <a:t>и информационных технологий</a:t>
            </a:r>
            <a:endParaRPr lang="en-US" sz="7200" b="1" dirty="0">
              <a:solidFill>
                <a:schemeClr val="accent1">
                  <a:lumMod val="50000"/>
                </a:schemeClr>
              </a:solidFill>
              <a:latin typeface="Times New Roman" panose="02020603050405020304" pitchFamily="18" charset="0"/>
              <a:cs typeface="Times New Roman" panose="02020603050405020304" pitchFamily="18" charset="0"/>
            </a:endParaRPr>
          </a:p>
          <a:p>
            <a:pPr eaLnBrk="1" hangingPunct="1">
              <a:buFontTx/>
              <a:buNone/>
            </a:pPr>
            <a:r>
              <a:rPr lang="en-US" sz="7200" b="1" dirty="0">
                <a:solidFill>
                  <a:srgbClr val="FF0000"/>
                </a:solidFill>
                <a:latin typeface="Times New Roman" panose="02020603050405020304" pitchFamily="18" charset="0"/>
                <a:cs typeface="Times New Roman" panose="02020603050405020304" pitchFamily="18" charset="0"/>
              </a:rPr>
              <a:t>mgs11@yandex.ru</a:t>
            </a:r>
            <a:endParaRPr lang="ru-RU" sz="7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7985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effectLst/>
                <a:latin typeface="Times New Roman" panose="02020603050405020304" pitchFamily="18" charset="0"/>
                <a:ea typeface="Times New Roman" panose="02020603050405020304" pitchFamily="18" charset="0"/>
              </a:rPr>
              <a:t>Познание идет от описания к объяснению.</a:t>
            </a:r>
            <a:endParaRPr lang="ru-RU" dirty="0"/>
          </a:p>
        </p:txBody>
      </p:sp>
      <p:graphicFrame>
        <p:nvGraphicFramePr>
          <p:cNvPr id="5" name="Объект 4"/>
          <p:cNvGraphicFramePr>
            <a:graphicFrameLocks noGrp="1"/>
          </p:cNvGraphicFramePr>
          <p:nvPr>
            <p:ph idx="1"/>
            <p:extLst>
              <p:ext uri="{D42A27DB-BD31-4B8C-83A1-F6EECF244321}">
                <p14:modId xmlns:p14="http://schemas.microsoft.com/office/powerpoint/2010/main" val="383643433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170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727444"/>
          </a:xfrm>
        </p:spPr>
        <p:txBody>
          <a:bodyPr>
            <a:normAutofit fontScale="90000"/>
          </a:bodyPr>
          <a:lstStyle/>
          <a:p>
            <a:pPr algn="ctr"/>
            <a:r>
              <a:rPr lang="ru-RU" dirty="0">
                <a:effectLst/>
                <a:latin typeface="Times New Roman" panose="02020603050405020304" pitchFamily="18" charset="0"/>
                <a:ea typeface="Times New Roman" panose="02020603050405020304" pitchFamily="18" charset="0"/>
              </a:rPr>
              <a:t>Универсальным языком научного описания высту­пает описание в терминах переменных и их значений. </a:t>
            </a:r>
            <a:endParaRPr lang="ru-RU" dirty="0"/>
          </a:p>
        </p:txBody>
      </p:sp>
      <p:sp>
        <p:nvSpPr>
          <p:cNvPr id="3" name="Объект 2"/>
          <p:cNvSpPr>
            <a:spLocks noGrp="1"/>
          </p:cNvSpPr>
          <p:nvPr>
            <p:ph idx="1"/>
          </p:nvPr>
        </p:nvSpPr>
        <p:spPr>
          <a:xfrm>
            <a:off x="838200" y="3042137"/>
            <a:ext cx="10515600" cy="3134825"/>
          </a:xfrm>
        </p:spPr>
        <p:txBody>
          <a:bodyPr>
            <a:normAutofit fontScale="92500" lnSpcReduction="10000"/>
          </a:bodyPr>
          <a:lstStyle/>
          <a:p>
            <a:r>
              <a:rPr lang="ru-RU" sz="4000" i="1" dirty="0">
                <a:effectLst/>
                <a:latin typeface="Times New Roman" panose="02020603050405020304" pitchFamily="18" charset="0"/>
                <a:ea typeface="Times New Roman" panose="02020603050405020304" pitchFamily="18" charset="0"/>
              </a:rPr>
              <a:t>Переменная -</a:t>
            </a:r>
            <a:r>
              <a:rPr lang="ru-RU" sz="4000" dirty="0">
                <a:effectLst/>
                <a:latin typeface="Times New Roman" panose="02020603050405020304" pitchFamily="18" charset="0"/>
                <a:ea typeface="Times New Roman" panose="02020603050405020304" pitchFamily="18" charset="0"/>
              </a:rPr>
              <a:t> это признак, принимающий ряд значе­ний, </a:t>
            </a:r>
          </a:p>
          <a:p>
            <a:r>
              <a:rPr lang="ru-RU" sz="4000" i="1" dirty="0">
                <a:effectLst/>
                <a:latin typeface="Times New Roman" panose="02020603050405020304" pitchFamily="18" charset="0"/>
                <a:ea typeface="Times New Roman" panose="02020603050405020304" pitchFamily="18" charset="0"/>
              </a:rPr>
              <a:t>Значение -</a:t>
            </a:r>
            <a:r>
              <a:rPr lang="ru-RU" sz="4000" dirty="0">
                <a:effectLst/>
                <a:latin typeface="Times New Roman" panose="02020603050405020304" pitchFamily="18" charset="0"/>
                <a:ea typeface="Times New Roman" panose="02020603050405020304" pitchFamily="18" charset="0"/>
              </a:rPr>
              <a:t> это одна из возможных градаций признака.</a:t>
            </a:r>
          </a:p>
          <a:p>
            <a:r>
              <a:rPr lang="ru-RU" sz="4000" dirty="0">
                <a:latin typeface="Times New Roman" panose="02020603050405020304" pitchFamily="18" charset="0"/>
              </a:rPr>
              <a:t>ПРИМЕР: параметр - ЦВЕТ; значение - </a:t>
            </a:r>
            <a:r>
              <a:rPr lang="ru-RU" sz="4000" dirty="0">
                <a:effectLst/>
                <a:latin typeface="Times New Roman" panose="02020603050405020304" pitchFamily="18" charset="0"/>
                <a:ea typeface="Times New Roman" panose="02020603050405020304" pitchFamily="18" charset="0"/>
              </a:rPr>
              <a:t>«крас­ный», «синий», «зеленый», «желтый» и т. д. </a:t>
            </a:r>
            <a:endParaRPr lang="ru-RU" sz="4000" dirty="0"/>
          </a:p>
          <a:p>
            <a:pPr marL="0" indent="0">
              <a:buNone/>
            </a:pPr>
            <a:endParaRPr lang="ru-RU" dirty="0"/>
          </a:p>
        </p:txBody>
      </p:sp>
    </p:spTree>
    <p:extLst>
      <p:ext uri="{BB962C8B-B14F-4D97-AF65-F5344CB8AC3E}">
        <p14:creationId xmlns:p14="http://schemas.microsoft.com/office/powerpoint/2010/main" val="3335671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i="1" dirty="0">
                <a:effectLst/>
                <a:latin typeface="Times New Roman" panose="02020603050405020304" pitchFamily="18" charset="0"/>
                <a:ea typeface="Times New Roman" panose="02020603050405020304" pitchFamily="18" charset="0"/>
              </a:rPr>
              <a:t>Обзор типов шкал, используемых в социальных исследованиях</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791708122"/>
              </p:ext>
            </p:extLst>
          </p:nvPr>
        </p:nvGraphicFramePr>
        <p:xfrm>
          <a:off x="838200" y="1825623"/>
          <a:ext cx="10515600" cy="3521714"/>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843840">
                <a:tc>
                  <a:txBody>
                    <a:bodyPr/>
                    <a:lstStyle/>
                    <a:p>
                      <a:pPr algn="ctr">
                        <a:spcAft>
                          <a:spcPts val="0"/>
                        </a:spcAft>
                      </a:pPr>
                      <a:r>
                        <a:rPr lang="ru-RU" sz="2800" b="1" dirty="0">
                          <a:effectLst/>
                          <a:latin typeface="Times New Roman" panose="02020603050405020304" pitchFamily="18" charset="0"/>
                          <a:ea typeface="Times New Roman" panose="02020603050405020304" pitchFamily="18" charset="0"/>
                        </a:rPr>
                        <a:t>Тип шкалы</a:t>
                      </a:r>
                      <a:endParaRPr lang="ru-RU" sz="2800" b="1" dirty="0">
                        <a:effectLst/>
                        <a:latin typeface="Arial" panose="020B0604020202020204" pitchFamily="34" charset="0"/>
                        <a:ea typeface="Times New Roman" panose="02020603050405020304" pitchFamily="18" charset="0"/>
                      </a:endParaRPr>
                    </a:p>
                  </a:txBody>
                  <a:tcPr marL="68580" marR="68580" marT="0" marB="0"/>
                </a:tc>
                <a:tc>
                  <a:txBody>
                    <a:bodyPr/>
                    <a:lstStyle/>
                    <a:p>
                      <a:pPr algn="ctr">
                        <a:spcAft>
                          <a:spcPts val="0"/>
                        </a:spcAft>
                      </a:pPr>
                      <a:r>
                        <a:rPr lang="ru-RU" sz="2800" b="1">
                          <a:effectLst/>
                          <a:latin typeface="Times New Roman" panose="02020603050405020304" pitchFamily="18" charset="0"/>
                          <a:ea typeface="Times New Roman" panose="02020603050405020304" pitchFamily="18" charset="0"/>
                        </a:rPr>
                        <a:t>Характеристика</a:t>
                      </a:r>
                      <a:endParaRPr lang="ru-RU" sz="2800" b="1">
                        <a:effectLst/>
                        <a:latin typeface="Arial" panose="020B0604020202020204" pitchFamily="34" charset="0"/>
                        <a:ea typeface="Times New Roman" panose="02020603050405020304" pitchFamily="18" charset="0"/>
                      </a:endParaRPr>
                    </a:p>
                  </a:txBody>
                  <a:tcPr marL="68580" marR="68580" marT="0" marB="0"/>
                </a:tc>
                <a:tc>
                  <a:txBody>
                    <a:bodyPr/>
                    <a:lstStyle/>
                    <a:p>
                      <a:pPr algn="ctr">
                        <a:spcAft>
                          <a:spcPts val="0"/>
                        </a:spcAft>
                      </a:pPr>
                      <a:r>
                        <a:rPr lang="ru-RU" sz="2800" b="1">
                          <a:effectLst/>
                          <a:latin typeface="Times New Roman" panose="02020603050405020304" pitchFamily="18" charset="0"/>
                          <a:ea typeface="Times New Roman" panose="02020603050405020304" pitchFamily="18" charset="0"/>
                        </a:rPr>
                        <a:t>Примеры</a:t>
                      </a:r>
                      <a:endParaRPr lang="ru-RU" sz="2800" b="1">
                        <a:effectLst/>
                        <a:latin typeface="Arial" panose="020B0604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843840">
                <a:tc>
                  <a:txBody>
                    <a:bodyPr/>
                    <a:lstStyle/>
                    <a:p>
                      <a:pPr algn="l">
                        <a:spcAft>
                          <a:spcPts val="0"/>
                        </a:spcAft>
                      </a:pPr>
                      <a:r>
                        <a:rPr lang="ru-RU" sz="2800" b="0" dirty="0">
                          <a:effectLst/>
                          <a:latin typeface="Times New Roman" panose="02020603050405020304" pitchFamily="18" charset="0"/>
                          <a:ea typeface="Times New Roman" panose="02020603050405020304" pitchFamily="18" charset="0"/>
                        </a:rPr>
                        <a:t>Шкала наименований</a:t>
                      </a:r>
                      <a:endParaRPr lang="ru-RU" sz="2800" b="1" dirty="0">
                        <a:effectLst/>
                        <a:latin typeface="Arial" panose="020B0604020202020204" pitchFamily="34" charset="0"/>
                        <a:ea typeface="Times New Roman" panose="02020603050405020304" pitchFamily="18" charset="0"/>
                      </a:endParaRPr>
                    </a:p>
                  </a:txBody>
                  <a:tcPr marL="68580" marR="68580" marT="0" marB="0"/>
                </a:tc>
                <a:tc>
                  <a:txBody>
                    <a:bodyPr/>
                    <a:lstStyle/>
                    <a:p>
                      <a:pPr algn="ctr">
                        <a:spcAft>
                          <a:spcPts val="0"/>
                        </a:spcAft>
                      </a:pPr>
                      <a:r>
                        <a:rPr lang="ru-RU" sz="2800" b="0" dirty="0">
                          <a:effectLst/>
                          <a:latin typeface="Times New Roman" panose="02020603050405020304" pitchFamily="18" charset="0"/>
                          <a:ea typeface="Times New Roman" panose="02020603050405020304" pitchFamily="18" charset="0"/>
                        </a:rPr>
                        <a:t>Качественно заданные</a:t>
                      </a:r>
                      <a:endParaRPr lang="ru-RU" sz="2800" b="1" dirty="0">
                        <a:effectLst/>
                        <a:latin typeface="Arial" panose="020B0604020202020204" pitchFamily="34" charset="0"/>
                        <a:ea typeface="Times New Roman" panose="02020603050405020304" pitchFamily="18" charset="0"/>
                      </a:endParaRPr>
                    </a:p>
                  </a:txBody>
                  <a:tcPr marL="68580" marR="68580" marT="0" marB="0"/>
                </a:tc>
                <a:tc>
                  <a:txBody>
                    <a:bodyPr/>
                    <a:lstStyle/>
                    <a:p>
                      <a:pPr algn="ctr">
                        <a:spcAft>
                          <a:spcPts val="0"/>
                        </a:spcAft>
                      </a:pPr>
                      <a:r>
                        <a:rPr lang="ru-RU" sz="2800" b="0">
                          <a:effectLst/>
                          <a:latin typeface="Times New Roman" panose="02020603050405020304" pitchFamily="18" charset="0"/>
                          <a:ea typeface="Times New Roman" panose="02020603050405020304" pitchFamily="18" charset="0"/>
                        </a:rPr>
                        <a:t>Пол, семейное положение, занятие  </a:t>
                      </a:r>
                      <a:endParaRPr lang="ru-RU" sz="2800" b="1">
                        <a:effectLst/>
                        <a:latin typeface="Arial" panose="020B0604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843840">
                <a:tc>
                  <a:txBody>
                    <a:bodyPr/>
                    <a:lstStyle/>
                    <a:p>
                      <a:pPr algn="l">
                        <a:spcAft>
                          <a:spcPts val="0"/>
                        </a:spcAft>
                      </a:pPr>
                      <a:r>
                        <a:rPr lang="ru-RU" sz="2800" b="0">
                          <a:effectLst/>
                          <a:latin typeface="Times New Roman" panose="02020603050405020304" pitchFamily="18" charset="0"/>
                          <a:ea typeface="Times New Roman" panose="02020603050405020304" pitchFamily="18" charset="0"/>
                        </a:rPr>
                        <a:t>Шкала порядка        </a:t>
                      </a:r>
                      <a:endParaRPr lang="ru-RU" sz="2800" b="1">
                        <a:effectLst/>
                        <a:latin typeface="Arial" panose="020B0604020202020204" pitchFamily="34" charset="0"/>
                        <a:ea typeface="Times New Roman" panose="02020603050405020304" pitchFamily="18" charset="0"/>
                      </a:endParaRPr>
                    </a:p>
                  </a:txBody>
                  <a:tcPr marL="68580" marR="68580" marT="0" marB="0"/>
                </a:tc>
                <a:tc>
                  <a:txBody>
                    <a:bodyPr/>
                    <a:lstStyle/>
                    <a:p>
                      <a:pPr algn="ctr">
                        <a:spcAft>
                          <a:spcPts val="0"/>
                        </a:spcAft>
                      </a:pPr>
                      <a:r>
                        <a:rPr lang="ru-RU" sz="2800" b="0" dirty="0">
                          <a:effectLst/>
                          <a:latin typeface="Times New Roman" panose="02020603050405020304" pitchFamily="18" charset="0"/>
                          <a:ea typeface="Times New Roman" panose="02020603050405020304" pitchFamily="18" charset="0"/>
                        </a:rPr>
                        <a:t>Ранжированные классы</a:t>
                      </a:r>
                      <a:endParaRPr lang="ru-RU" sz="2800" b="1" dirty="0">
                        <a:effectLst/>
                        <a:latin typeface="Arial" panose="020B0604020202020204" pitchFamily="34" charset="0"/>
                        <a:ea typeface="Times New Roman" panose="02020603050405020304" pitchFamily="18" charset="0"/>
                      </a:endParaRPr>
                    </a:p>
                  </a:txBody>
                  <a:tcPr marL="68580" marR="68580" marT="0" marB="0"/>
                </a:tc>
                <a:tc>
                  <a:txBody>
                    <a:bodyPr/>
                    <a:lstStyle/>
                    <a:p>
                      <a:pPr algn="ctr">
                        <a:spcAft>
                          <a:spcPts val="0"/>
                        </a:spcAft>
                      </a:pPr>
                      <a:r>
                        <a:rPr lang="ru-RU" sz="2800" b="0" dirty="0">
                          <a:effectLst/>
                          <a:latin typeface="Times New Roman" panose="02020603050405020304" pitchFamily="18" charset="0"/>
                          <a:ea typeface="Times New Roman" panose="02020603050405020304" pitchFamily="18" charset="0"/>
                        </a:rPr>
                        <a:t>Образование, воинское звание</a:t>
                      </a:r>
                      <a:endParaRPr lang="ru-RU" sz="2800" b="1" dirty="0">
                        <a:effectLst/>
                        <a:latin typeface="Arial" panose="020B0604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970994">
                <a:tc>
                  <a:txBody>
                    <a:bodyPr/>
                    <a:lstStyle/>
                    <a:p>
                      <a:pPr algn="l">
                        <a:spcAft>
                          <a:spcPts val="0"/>
                        </a:spcAft>
                      </a:pPr>
                      <a:r>
                        <a:rPr lang="ru-RU" sz="2800" b="0" dirty="0">
                          <a:effectLst/>
                          <a:latin typeface="Times New Roman" panose="02020603050405020304" pitchFamily="18" charset="0"/>
                          <a:ea typeface="Times New Roman" panose="02020603050405020304" pitchFamily="18" charset="0"/>
                        </a:rPr>
                        <a:t>Шкала отношений     </a:t>
                      </a:r>
                      <a:endParaRPr lang="ru-RU" sz="2800" b="1" dirty="0">
                        <a:effectLst/>
                        <a:latin typeface="Arial" panose="020B0604020202020204" pitchFamily="34" charset="0"/>
                        <a:ea typeface="Times New Roman" panose="02020603050405020304" pitchFamily="18" charset="0"/>
                      </a:endParaRPr>
                    </a:p>
                  </a:txBody>
                  <a:tcPr marL="68580" marR="68580" marT="0" marB="0"/>
                </a:tc>
                <a:tc>
                  <a:txBody>
                    <a:bodyPr/>
                    <a:lstStyle/>
                    <a:p>
                      <a:pPr algn="ctr">
                        <a:spcAft>
                          <a:spcPts val="0"/>
                        </a:spcAft>
                      </a:pPr>
                      <a:r>
                        <a:rPr lang="ru-RU" sz="2800" b="0" dirty="0">
                          <a:effectLst/>
                          <a:latin typeface="Times New Roman" panose="02020603050405020304" pitchFamily="18" charset="0"/>
                          <a:ea typeface="Times New Roman" panose="02020603050405020304" pitchFamily="18" charset="0"/>
                        </a:rPr>
                        <a:t>Использование единицы измерения    </a:t>
                      </a:r>
                      <a:endParaRPr lang="ru-RU" sz="2800" b="1" dirty="0">
                        <a:effectLst/>
                        <a:latin typeface="Arial" panose="020B0604020202020204" pitchFamily="34" charset="0"/>
                        <a:ea typeface="Times New Roman" panose="02020603050405020304" pitchFamily="18" charset="0"/>
                      </a:endParaRPr>
                    </a:p>
                  </a:txBody>
                  <a:tcPr marL="68580" marR="68580" marT="0" marB="0"/>
                </a:tc>
                <a:tc>
                  <a:txBody>
                    <a:bodyPr/>
                    <a:lstStyle/>
                    <a:p>
                      <a:pPr algn="ctr">
                        <a:spcAft>
                          <a:spcPts val="0"/>
                        </a:spcAft>
                      </a:pPr>
                      <a:r>
                        <a:rPr lang="ru-RU" sz="2800" dirty="0">
                          <a:effectLst/>
                          <a:latin typeface="Times New Roman" panose="02020603050405020304" pitchFamily="18" charset="0"/>
                          <a:ea typeface="Times New Roman" panose="02020603050405020304" pitchFamily="18" charset="0"/>
                        </a:rPr>
                        <a:t>Рос, вес, возраст,</a:t>
                      </a:r>
                      <a:endParaRPr lang="ru-RU" sz="2800" dirty="0">
                        <a:effectLst/>
                        <a:latin typeface="Arial" panose="020B0604020202020204" pitchFamily="34" charset="0"/>
                        <a:ea typeface="Times New Roman" panose="02020603050405020304" pitchFamily="18" charset="0"/>
                      </a:endParaRPr>
                    </a:p>
                    <a:p>
                      <a:pPr algn="ctr">
                        <a:spcAft>
                          <a:spcPts val="0"/>
                        </a:spcAft>
                      </a:pPr>
                      <a:r>
                        <a:rPr lang="ru-RU" sz="2800" b="0" dirty="0">
                          <a:effectLst/>
                          <a:latin typeface="Times New Roman" panose="02020603050405020304" pitchFamily="18" charset="0"/>
                          <a:ea typeface="Times New Roman" panose="02020603050405020304" pitchFamily="18" charset="0"/>
                        </a:rPr>
                        <a:t>число детей</a:t>
                      </a:r>
                      <a:endParaRPr lang="ru-RU" sz="2800" b="1" dirty="0">
                        <a:effectLst/>
                        <a:latin typeface="Arial" panose="020B0604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305705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spc="-50" dirty="0">
                <a:effectLst/>
                <a:latin typeface="Times New Roman" panose="02020603050405020304" pitchFamily="18" charset="0"/>
                <a:ea typeface="Times New Roman" panose="02020603050405020304" pitchFamily="18" charset="0"/>
              </a:rPr>
              <a:t>Пилотажное исследование проводят, когда приступают к изучению какой-то новой проблемы. Его цель - предварительная ориентировка, выявление ос­новных переменных и выдвижение самых общих пред­положений о связях между ними. Эта стадия дает информацию, которую затем можно использовать, на­пример, для составления анкеты или схемы системати­ческого обследования. </a:t>
            </a:r>
            <a:endParaRPr lang="ru-RU" dirty="0"/>
          </a:p>
          <a:p>
            <a:endParaRPr lang="ru-RU" dirty="0"/>
          </a:p>
        </p:txBody>
      </p:sp>
    </p:spTree>
    <p:extLst>
      <p:ext uri="{BB962C8B-B14F-4D97-AF65-F5344CB8AC3E}">
        <p14:creationId xmlns:p14="http://schemas.microsoft.com/office/powerpoint/2010/main" val="650418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solidFill>
                  <a:srgbClr val="FF0000"/>
                </a:solidFill>
                <a:effectLst/>
                <a:latin typeface="Times New Roman" panose="02020603050405020304" pitchFamily="18" charset="0"/>
                <a:ea typeface="Times New Roman" panose="02020603050405020304" pitchFamily="18" charset="0"/>
              </a:rPr>
              <a:t>Структура исследовательского социологического процесса</a:t>
            </a:r>
            <a:endParaRPr lang="ru-RU" dirty="0">
              <a:solidFill>
                <a:srgbClr val="FF0000"/>
              </a:solidFill>
            </a:endParaRPr>
          </a:p>
        </p:txBody>
      </p:sp>
      <p:sp>
        <p:nvSpPr>
          <p:cNvPr id="3" name="Объект 2"/>
          <p:cNvSpPr>
            <a:spLocks noGrp="1"/>
          </p:cNvSpPr>
          <p:nvPr>
            <p:ph idx="1"/>
          </p:nvPr>
        </p:nvSpPr>
        <p:spPr/>
        <p:txBody>
          <a:bodyPr>
            <a:normAutofit fontScale="92500" lnSpcReduction="10000"/>
          </a:bodyPr>
          <a:lstStyle/>
          <a:p>
            <a:r>
              <a:rPr lang="ru-RU" b="1" dirty="0"/>
              <a:t>1. Объект</a:t>
            </a:r>
            <a:r>
              <a:rPr lang="ru-RU" dirty="0"/>
              <a:t> - им могут быть</a:t>
            </a:r>
            <a:r>
              <a:rPr lang="ru-RU" b="1" dirty="0"/>
              <a:t> </a:t>
            </a:r>
            <a:r>
              <a:rPr lang="ru-RU" dirty="0"/>
              <a:t>процессы и явления со­циальной действительности.  </a:t>
            </a:r>
          </a:p>
          <a:p>
            <a:r>
              <a:rPr lang="ru-RU" b="1" dirty="0"/>
              <a:t>2. Субъект</a:t>
            </a:r>
            <a:r>
              <a:rPr lang="ru-RU" dirty="0"/>
              <a:t> - это исследователь, социолог или группа социологов.</a:t>
            </a:r>
          </a:p>
          <a:p>
            <a:r>
              <a:rPr lang="ru-RU" dirty="0"/>
              <a:t>3. Социологическое исследование, так же, как и на­учное исследование, направлено на то, чтобы достичь определенную</a:t>
            </a:r>
            <a:r>
              <a:rPr lang="ru-RU" b="1" dirty="0"/>
              <a:t> </a:t>
            </a:r>
            <a:r>
              <a:rPr lang="ru-RU" dirty="0"/>
              <a:t>цель и решить конкретные задачи.</a:t>
            </a:r>
          </a:p>
          <a:p>
            <a:r>
              <a:rPr lang="ru-RU" b="1" dirty="0"/>
              <a:t>4. Средства</a:t>
            </a:r>
            <a:r>
              <a:rPr lang="ru-RU" dirty="0"/>
              <a:t> - при проведении социологических исследований используются научные, технические и организационные средства.</a:t>
            </a:r>
          </a:p>
          <a:p>
            <a:r>
              <a:rPr lang="ru-RU" b="1" dirty="0"/>
              <a:t>5. Результат -</a:t>
            </a:r>
            <a:r>
              <a:rPr lang="ru-RU" dirty="0"/>
              <a:t> в социологическом исследовании результатом могут быть как новые сведения об изуча­емом объекте исследования, так и подтверждение уже ранее известных знаний.</a:t>
            </a:r>
          </a:p>
          <a:p>
            <a:endParaRPr lang="ru-RU" dirty="0"/>
          </a:p>
        </p:txBody>
      </p:sp>
    </p:spTree>
    <p:extLst>
      <p:ext uri="{BB962C8B-B14F-4D97-AF65-F5344CB8AC3E}">
        <p14:creationId xmlns:p14="http://schemas.microsoft.com/office/powerpoint/2010/main" val="87410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041337391"/>
              </p:ext>
            </p:extLst>
          </p:nvPr>
        </p:nvGraphicFramePr>
        <p:xfrm>
          <a:off x="175846" y="175846"/>
          <a:ext cx="11816861" cy="640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43849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979</TotalTime>
  <Words>2830</Words>
  <Application>Microsoft Office PowerPoint</Application>
  <PresentationFormat>Широкоэкранный</PresentationFormat>
  <Paragraphs>350</Paragraphs>
  <Slides>34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34</vt:i4>
      </vt:variant>
    </vt:vector>
  </HeadingPairs>
  <TitlesOfParts>
    <vt:vector size="39" baseType="lpstr">
      <vt:lpstr>Arial</vt:lpstr>
      <vt:lpstr>Calibri</vt:lpstr>
      <vt:lpstr>Calibri Light</vt:lpstr>
      <vt:lpstr>Times New Roman</vt:lpstr>
      <vt:lpstr>Тема Office</vt:lpstr>
      <vt:lpstr>Методы социологических исследований.</vt:lpstr>
      <vt:lpstr> ВИДЫ СОЦИОЛОГИЧЕСКОГО ИССЛЕДОВАНИЯ </vt:lpstr>
      <vt:lpstr>Стратегии и структура исследования</vt:lpstr>
      <vt:lpstr>Познание идет от описания к объяснению.</vt:lpstr>
      <vt:lpstr>Универсальным языком научного описания высту­пает описание в терминах переменных и их значений. </vt:lpstr>
      <vt:lpstr>Обзор типов шкал, используемых в социальных исследованиях</vt:lpstr>
      <vt:lpstr>Презентация PowerPoint</vt:lpstr>
      <vt:lpstr>Структура исследовательского социологического процесса</vt:lpstr>
      <vt:lpstr>Презентация PowerPoint</vt:lpstr>
      <vt:lpstr>Этапы социологического исследования</vt:lpstr>
      <vt:lpstr>Презентация PowerPoint</vt:lpstr>
      <vt:lpstr>Презентация PowerPoint</vt:lpstr>
      <vt:lpstr>    Задачи социологического исследования - это система конкретных требований, направленных на ана­лиз и решение проблемы. Задачи формулируются в со­ответствии с целью и гипотезами и являются необхо­димым средствам для реализации цели. </vt:lpstr>
      <vt:lpstr>Анкетирование - основная разновидность опроса</vt:lpstr>
      <vt:lpstr>Структура анкеты </vt:lpstr>
      <vt:lpstr>Классификация вопросов анкеты</vt:lpstr>
      <vt:lpstr>Проверка формулировок вопросов.  </vt:lpstr>
      <vt:lpstr>Проверка композиции анкеты</vt:lpstr>
      <vt:lpstr>Проверка графического оформления анкеты</vt:lpstr>
      <vt:lpstr>Презентация PowerPoint</vt:lpstr>
      <vt:lpstr>АНАЛИЗ ЭМПИРИЧЕСКИХ ДАННЫХ</vt:lpstr>
      <vt:lpstr>Таблица - </vt:lpstr>
      <vt:lpstr>Диаграмма – графическое изображение, наглядно показывающее соотношение каких-либо величин. </vt:lpstr>
      <vt:lpstr>Презентация PowerPoint</vt:lpstr>
      <vt:lpstr>1. Построение таблиц и графиков - это первый шаг статистического анализа. 2. Следующий шаг - оценка параметров распределения. Вычисляются пока­затели, которые позволяют дать еще более сжатое опи­сание наблюдаемых значений. </vt:lpstr>
      <vt:lpstr>Презентация PowerPoint</vt:lpstr>
      <vt:lpstr>В диапазоне двух стандартных отклонений в обе стороны от среднего сосредоточено примерно 95 % всех случаев. Значит, вероятность получить значение, выходящее за эти пределы, не превышает 5 %, то есть такие ошибки будут встречаться не чаще, чем один раз из 20 случаев. С вероятностью 0,95 можно утверждать, что истинное значение лежит в указанных границах, которые задают доверительный интервал. Доверительная вероятность – вероятность того, что оцениваемый параметр в ген. Совокупности будет находится в установленном интервале.</vt:lpstr>
      <vt:lpstr>Приказ Министерства культуры РФ от 5 октября 2015 г. N 2515  "Об утверждении показателей, характеризующих общие критерии оценки качества оказания услуг организациями культуры".   Система ГАРАНТ: http://base.garant.ru/71231166/#ixzz4jkxzgDzu </vt:lpstr>
      <vt:lpstr>Открытость и доступность информации об организации культуры (от 0 до 31)</vt:lpstr>
      <vt:lpstr>Комфортность условий предоставления услуг и доступность их получения (от 0 до 47)</vt:lpstr>
      <vt:lpstr>Время ожидания предоставления услуги (от 0 до 21)  </vt:lpstr>
      <vt:lpstr>Доброжелательность, вежливость, компетентность работников организации культуры (от 0 до 14)</vt:lpstr>
      <vt:lpstr>Удовлетворенность качеством оказания услуг (от 0 до 25) </vt:lpstr>
      <vt:lpstr>СПАСИБО ЗА         ВНИМАНИЕ!</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Методы социологических исследований.</dc:title>
  <dc:creator>Я</dc:creator>
  <cp:lastModifiedBy>MGS</cp:lastModifiedBy>
  <cp:revision>87</cp:revision>
  <dcterms:created xsi:type="dcterms:W3CDTF">2015-01-30T22:58:44Z</dcterms:created>
  <dcterms:modified xsi:type="dcterms:W3CDTF">2017-06-17T03:02:06Z</dcterms:modified>
</cp:coreProperties>
</file>